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56" r:id="rId5"/>
    <p:sldId id="364" r:id="rId6"/>
    <p:sldId id="268" r:id="rId7"/>
    <p:sldId id="348" r:id="rId8"/>
    <p:sldId id="327" r:id="rId9"/>
    <p:sldId id="322" r:id="rId10"/>
    <p:sldId id="324" r:id="rId11"/>
    <p:sldId id="277" r:id="rId12"/>
    <p:sldId id="330" r:id="rId13"/>
    <p:sldId id="363" r:id="rId14"/>
    <p:sldId id="328" r:id="rId15"/>
    <p:sldId id="370" r:id="rId16"/>
    <p:sldId id="320" r:id="rId17"/>
    <p:sldId id="321" r:id="rId18"/>
    <p:sldId id="323" r:id="rId19"/>
    <p:sldId id="325" r:id="rId20"/>
    <p:sldId id="326" r:id="rId21"/>
    <p:sldId id="333" r:id="rId22"/>
    <p:sldId id="335" r:id="rId23"/>
    <p:sldId id="336" r:id="rId24"/>
    <p:sldId id="338" r:id="rId25"/>
    <p:sldId id="373" r:id="rId26"/>
    <p:sldId id="351" r:id="rId27"/>
    <p:sldId id="356" r:id="rId28"/>
    <p:sldId id="365" r:id="rId29"/>
    <p:sldId id="375" r:id="rId30"/>
    <p:sldId id="339" r:id="rId31"/>
    <p:sldId id="342" r:id="rId32"/>
    <p:sldId id="343" r:id="rId33"/>
    <p:sldId id="349" r:id="rId34"/>
    <p:sldId id="354" r:id="rId35"/>
    <p:sldId id="353" r:id="rId36"/>
    <p:sldId id="361" r:id="rId37"/>
    <p:sldId id="358" r:id="rId38"/>
    <p:sldId id="359" r:id="rId39"/>
    <p:sldId id="371" r:id="rId40"/>
    <p:sldId id="372" r:id="rId41"/>
    <p:sldId id="360" r:id="rId42"/>
    <p:sldId id="362" r:id="rId43"/>
    <p:sldId id="368" r:id="rId44"/>
    <p:sldId id="366" r:id="rId45"/>
    <p:sldId id="367" r:id="rId46"/>
    <p:sldId id="374" r:id="rId47"/>
    <p:sldId id="369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87F881EA-D1AE-4615-ACB6-9D6042F367B1}">
          <p14:sldIdLst>
            <p14:sldId id="256"/>
            <p14:sldId id="364"/>
            <p14:sldId id="268"/>
            <p14:sldId id="348"/>
            <p14:sldId id="327"/>
            <p14:sldId id="322"/>
            <p14:sldId id="324"/>
            <p14:sldId id="277"/>
            <p14:sldId id="330"/>
            <p14:sldId id="363"/>
            <p14:sldId id="328"/>
            <p14:sldId id="370"/>
            <p14:sldId id="320"/>
            <p14:sldId id="321"/>
            <p14:sldId id="323"/>
            <p14:sldId id="325"/>
            <p14:sldId id="326"/>
            <p14:sldId id="333"/>
            <p14:sldId id="335"/>
            <p14:sldId id="336"/>
            <p14:sldId id="338"/>
            <p14:sldId id="373"/>
            <p14:sldId id="351"/>
            <p14:sldId id="356"/>
            <p14:sldId id="365"/>
            <p14:sldId id="375"/>
            <p14:sldId id="339"/>
            <p14:sldId id="342"/>
            <p14:sldId id="343"/>
            <p14:sldId id="349"/>
            <p14:sldId id="354"/>
            <p14:sldId id="353"/>
            <p14:sldId id="361"/>
            <p14:sldId id="358"/>
            <p14:sldId id="359"/>
            <p14:sldId id="371"/>
            <p14:sldId id="372"/>
            <p14:sldId id="360"/>
            <p14:sldId id="362"/>
            <p14:sldId id="368"/>
            <p14:sldId id="366"/>
            <p14:sldId id="367"/>
            <p14:sldId id="374"/>
            <p14:sldId id="369"/>
          </p14:sldIdLst>
        </p14:section>
        <p14:section name="Template" id="{1D8DA98D-4CF3-4D8A-8FD8-E08842F36BB7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6A0"/>
    <a:srgbClr val="51CD83"/>
    <a:srgbClr val="13D7B2"/>
    <a:srgbClr val="13BBB2"/>
    <a:srgbClr val="F5A671"/>
    <a:srgbClr val="32989E"/>
    <a:srgbClr val="000000"/>
    <a:srgbClr val="E3F1D9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7D107-E8B6-C233-F956-D0955CD6D357}" v="526" dt="2024-01-23T22:59:30.233"/>
    <p1510:client id="{72A3E83F-196D-554D-90BB-0A8524C89AFA}" v="3026" dt="2024-01-24T21:54:43.618"/>
    <p1510:client id="{D53FEE1C-DE12-4026-835A-6E9CCF499451}" v="259" dt="2024-01-24T14:04:56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118"/>
  </p:normalViewPr>
  <p:slideViewPr>
    <p:cSldViewPr snapToGrid="0">
      <p:cViewPr varScale="1">
        <p:scale>
          <a:sx n="72" d="100"/>
          <a:sy n="72" d="100"/>
        </p:scale>
        <p:origin x="616" y="200"/>
      </p:cViewPr>
      <p:guideLst>
        <p:guide pos="3840"/>
        <p:guide orient="horz" pos="391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E6641-D449-43E0-90EC-2F3D8953554B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D297B-DCD9-45B4-BC35-3F141A40D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8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D297B-DCD9-45B4-BC35-3F141A40DE1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63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B9851D-696E-D3B1-9334-E6EF67871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36E2B1-3180-6E8A-D975-A8D8BB6AF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961DF9-4E3B-E012-61D0-AC61A621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685DD2-3678-08A9-CEE5-C0477975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CAA17F-741B-538B-D774-1942C156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491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3395F9-CAE3-1FA5-283F-C3EA90D2D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AE969D2-C859-DA81-5074-B6DC2F705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A65996-948A-1AE4-A053-AC8D5C6B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84E604-041C-D370-03AC-84EC2219B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F2DD43-B491-3236-AB5F-583D8FBD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42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330A2CF-35CE-D58C-B41B-9C3761BB3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032094-DB43-60D8-69AC-A8CC98409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BE844E-5D5E-80BC-A8D3-5016A076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BEBEC3-6E52-86A5-6EA1-6165F20C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61137E-8F24-ED27-19A5-93FCD58C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51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AF026-7278-8075-4332-E4596080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09D70B-E241-C5FA-0A66-D3B86F9FD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108E2E-60BF-372C-8683-4F337AB80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4D42BE-7184-EC6B-8450-5A1DCEE7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56A1A6-1A05-89A4-47FD-C570C18F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9803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2C544-14F5-121E-E827-0F957B17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4D5885-7D02-14DA-ABBD-09185056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43A0D7-D6E7-DAD2-8DED-A94479EC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9C0EB5-F7C1-F209-C5AE-19ECE6CD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2163B5-1DB9-A324-969B-FB8121AB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2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44917-7B9A-E1AB-6609-695D45BF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E9578F-8F4C-47C9-905A-D31250DA4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D47180-E3DA-C3D6-D694-BE4DF99CC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91BB94-50A9-271D-3FA7-83663A4A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C922E9-A1A2-B4BA-68FB-2033E062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845481-A63C-356E-6F66-79336D02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61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ECEE4-9DC6-D9A8-9FB9-FD297F52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4B7F46-3B90-D36D-A1AA-BA9FA09A4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6092969-4650-59F5-D365-10B168E3C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A64AB9C-A019-7195-2178-AE6A89B5C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2A277D3-BA93-E5C9-9537-4E9E8DAD2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0292706-1156-C991-A729-B0F26B459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48E122-F593-0F84-C6C2-D68C9910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ABC8FAD-B3BB-9415-6239-C3B2EC29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32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9E92B3-21A3-4AA4-015E-A779D954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5DE803E-F3E8-03EF-36F6-872CD704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BB2DA5-8652-59C5-E699-2EB9BAAAE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56DAA09-12EA-22B4-71D0-22EF7EAE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59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262DA41-3C3E-C31E-9AC0-2C68B185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544EB-E1A1-ECE4-5F3B-ED06FEAC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69F9F9-13DB-BABA-A84F-43AFF78C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83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3D4EF9-4246-D81C-E929-818D48C7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D2291E-3B82-3C4A-DFCC-77C26862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CF1224-8F81-4697-7816-130927D4B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BFC247-B7EB-868F-3FA1-D76F507B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A767B2-0378-CCE2-D86F-23126110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A6BDC4-28C1-7331-DDC4-273E2D55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08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F7D4AE-A864-08ED-FCC4-641C5B6C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50B584E-41F4-C21E-D3F9-6BF908A2A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3314B5-B5FE-AF5A-24F4-0B023DD2B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04A890-03F8-9E52-029D-0F2C3280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9593B8-BE39-2591-17D9-76273344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F2813E-4E06-5BF5-5881-648BF09E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25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EF5015-F87E-915C-2279-2DC8823B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461CE9-75B2-05A5-8EF3-3A872CEB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DC14FF-4ECC-A71A-E928-E7B3D8D49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AE0BE-4ADE-4FA9-B0AF-773900E91D1A}" type="datetimeFigureOut">
              <a:rPr lang="it-IT" smtClean="0"/>
              <a:t>24/01/24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EBAE03-AFB2-B614-CAC4-C4E3EFFB0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495DAE-FBC9-9EC0-40E1-033A75D46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C1ECB-E6E6-4185-B4E0-A5667E4964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46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-pdos/xv6-public.g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CD83"/>
            </a:gs>
            <a:gs pos="100000">
              <a:srgbClr val="1566A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0F26D793-2F9E-2295-BAD6-DA8DEF47B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14" t="10110" r="1" b="9603"/>
          <a:stretch/>
        </p:blipFill>
        <p:spPr>
          <a:xfrm>
            <a:off x="-2" y="-1"/>
            <a:ext cx="7662587" cy="68580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C1BC4C-F50E-1223-FAD6-A98046092B36}"/>
              </a:ext>
            </a:extLst>
          </p:cNvPr>
          <p:cNvSpPr txBox="1"/>
          <p:nvPr/>
        </p:nvSpPr>
        <p:spPr>
          <a:xfrm>
            <a:off x="1796274" y="5239609"/>
            <a:ext cx="395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 cura di</a:t>
            </a:r>
            <a:br>
              <a:rPr lang="it-IT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it-IT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Marco Lampis e Davide Vilella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421BAC-509D-DB04-1C1E-36C45FF02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900" y="2526281"/>
            <a:ext cx="5534823" cy="933674"/>
          </a:xfrm>
        </p:spPr>
        <p:txBody>
          <a:bodyPr>
            <a:noAutofit/>
          </a:bodyPr>
          <a:lstStyle/>
          <a:p>
            <a:pPr algn="r"/>
            <a:r>
              <a:rPr lang="it-IT" sz="4000" b="1">
                <a:solidFill>
                  <a:schemeClr val="bg1">
                    <a:lumMod val="95000"/>
                  </a:schemeClr>
                </a:solidFill>
                <a:latin typeface="DM Sans" pitchFamily="2" charset="0"/>
              </a:rPr>
              <a:t>Analisi del kernel xv6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A66C20-3EDB-A47F-1185-1491438C6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661" y="3373855"/>
            <a:ext cx="5425558" cy="893695"/>
          </a:xfrm>
        </p:spPr>
        <p:txBody>
          <a:bodyPr>
            <a:noAutofit/>
          </a:bodyPr>
          <a:lstStyle/>
          <a:p>
            <a:pPr algn="r"/>
            <a:r>
              <a:rPr lang="it-IT" sz="230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Gruppo 37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4CB6576-0748-2F2F-E525-D4AF5ABC4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9" t="10197" r="34454" b="10344"/>
          <a:stretch/>
        </p:blipFill>
        <p:spPr>
          <a:xfrm>
            <a:off x="7662585" y="956146"/>
            <a:ext cx="3379568" cy="48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1B9CE-7390-8F02-A264-003AFCE8A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123C01-8E15-DF34-6600-1C052B051343}"/>
              </a:ext>
            </a:extLst>
          </p:cNvPr>
          <p:cNvSpPr txBox="1"/>
          <p:nvPr/>
        </p:nvSpPr>
        <p:spPr>
          <a:xfrm>
            <a:off x="1153713" y="864125"/>
            <a:ext cx="4743606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rtlCol="0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Tabella dei processi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814484-FDA7-9754-05F8-928C96ABE4AC}"/>
              </a:ext>
            </a:extLst>
          </p:cNvPr>
          <p:cNvSpPr txBox="1"/>
          <p:nvPr/>
        </p:nvSpPr>
        <p:spPr>
          <a:xfrm>
            <a:off x="1153713" y="1606385"/>
            <a:ext cx="5803678" cy="48577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Tutti i processi creati sono indirizzati nel vettore di processi proc[] all’interno della struttura dati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ptable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. 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Per operare sulla struttura dati è necessario richiedere e rilasciare lo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spinlock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ptable.lock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Per mettere un processo in esecuzione è necessario: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Mettere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p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-&gt;state = RUNNING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Richiamare la funzione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swtch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()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endParaRPr lang="it-IT" sz="2000">
              <a:solidFill>
                <a:srgbClr val="000000"/>
              </a:solidFill>
              <a:latin typeface="Poppins"/>
              <a:cs typeface="Poppins"/>
            </a:endParaRPr>
          </a:p>
        </p:txBody>
      </p:sp>
      <p:grpSp>
        <p:nvGrpSpPr>
          <p:cNvPr id="2" name="Snippet">
            <a:extLst>
              <a:ext uri="{FF2B5EF4-FFF2-40B4-BE49-F238E27FC236}">
                <a16:creationId xmlns:a16="http://schemas.microsoft.com/office/drawing/2014/main" id="{4A8F6FCF-5A23-D547-6D95-A4497F453D96}"/>
              </a:ext>
            </a:extLst>
          </p:cNvPr>
          <p:cNvGrpSpPr/>
          <p:nvPr/>
        </p:nvGrpSpPr>
        <p:grpSpPr>
          <a:xfrm>
            <a:off x="7225535" y="2410314"/>
            <a:ext cx="3812752" cy="2037372"/>
            <a:chOff x="6382216" y="3362897"/>
            <a:chExt cx="3812752" cy="2037372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FC24A26-3BD2-24B4-8D8D-203A1113BF5F}"/>
                </a:ext>
              </a:extLst>
            </p:cNvPr>
            <p:cNvSpPr/>
            <p:nvPr/>
          </p:nvSpPr>
          <p:spPr>
            <a:xfrm>
              <a:off x="6382216" y="3362897"/>
              <a:ext cx="3812752" cy="2037372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6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// </a:t>
              </a:r>
              <a:r>
                <a:rPr lang="it-IT" sz="1600" b="0" i="1" err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proc.c</a:t>
              </a:r>
              <a:endParaRPr lang="it-IT" sz="1600" i="1">
                <a:solidFill>
                  <a:srgbClr val="ABB2BF"/>
                </a:solidFill>
                <a:latin typeface="Fira Code Retina" pitchFamily="49" charset="0"/>
              </a:endParaRPr>
            </a:p>
            <a:p>
              <a:endParaRPr lang="it-IT" sz="1600" b="0">
                <a:solidFill>
                  <a:srgbClr val="C678DD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{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spinlock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lock;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proc 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proc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[NPROC];</a:t>
              </a:r>
            </a:p>
            <a:p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}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ptable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044B468-957C-E305-40A3-AA8DB8B054A6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7" name="Ovale 6">
                <a:extLst>
                  <a:ext uri="{FF2B5EF4-FFF2-40B4-BE49-F238E27FC236}">
                    <a16:creationId xmlns:a16="http://schemas.microsoft.com/office/drawing/2014/main" id="{F537CBB1-C3DC-5621-4973-F3CD631905E7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98205B70-950D-9AEA-9728-437F3F25A001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" name="Ovale 8">
                <a:extLst>
                  <a:ext uri="{FF2B5EF4-FFF2-40B4-BE49-F238E27FC236}">
                    <a16:creationId xmlns:a16="http://schemas.microsoft.com/office/drawing/2014/main" id="{35548032-3F20-9AA0-A95E-4C1383D68DCD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680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0C8C5-32A6-BD8C-91AE-3B85C2137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6011E6-F4A9-CF27-8192-A8887193EED1}"/>
              </a:ext>
            </a:extLst>
          </p:cNvPr>
          <p:cNvSpPr txBox="1"/>
          <p:nvPr/>
        </p:nvSpPr>
        <p:spPr>
          <a:xfrm>
            <a:off x="1153713" y="1076157"/>
            <a:ext cx="4305987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rtlCol="0">
            <a:spAutoFit/>
            <a:sp3d prstMaterial="matte"/>
          </a:bodyPr>
          <a:lstStyle/>
          <a:p>
            <a:r>
              <a:rPr lang="it-IT" sz="3500" err="1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Context</a:t>
            </a:r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 switching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26A943-876A-399C-2C3B-673C06DC3C67}"/>
              </a:ext>
            </a:extLst>
          </p:cNvPr>
          <p:cNvSpPr txBox="1"/>
          <p:nvPr/>
        </p:nvSpPr>
        <p:spPr>
          <a:xfrm>
            <a:off x="1153713" y="1927276"/>
            <a:ext cx="9803589" cy="37189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xv6 implementa </a:t>
            </a:r>
            <a:r>
              <a:rPr lang="it-IT" sz="2000">
                <a:solidFill>
                  <a:srgbClr val="000000"/>
                </a:solidFill>
                <a:latin typeface="Poppins Medium" pitchFamily="2" charset="77"/>
                <a:cs typeface="Poppins Medium" pitchFamily="2" charset="77"/>
              </a:rPr>
              <a:t>l’isolamento forte 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in modo da impedire ai processi di interferire tra di loro e accedere alla memoria riservata, suddivisa in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user</a:t>
            </a:r>
            <a:r>
              <a:rPr lang="it-IT" sz="2000">
                <a:solidFill>
                  <a:srgbClr val="000000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stack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e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kernel stack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Viene richiamato all’interno di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trapasm.s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la funzione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alltraps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mediante interrupt, creando il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trapframe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per poi richiamare trap() da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trap.c</a:t>
            </a:r>
            <a:endParaRPr lang="it-IT" sz="2000">
              <a:solidFill>
                <a:srgbClr val="000000"/>
              </a:solidFill>
              <a:latin typeface="Poppins"/>
              <a:cs typeface="Poppins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Trap determina la natura della interruzione identificando la system call tramite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syscall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() effettuando il fetch dell’id.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Il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context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switch è ultimato dalla funzione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trapret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157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706DA-6F40-82E3-4BE3-8296E64B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57B09C58-329A-B3D1-A7C7-7919B14DAA6D}"/>
              </a:ext>
            </a:extLst>
          </p:cNvPr>
          <p:cNvSpPr/>
          <p:nvPr/>
        </p:nvSpPr>
        <p:spPr>
          <a:xfrm>
            <a:off x="-3425580" y="3258000"/>
            <a:ext cx="7200000" cy="7200000"/>
          </a:xfrm>
          <a:prstGeom prst="ellipse">
            <a:avLst/>
          </a:prstGeom>
          <a:gradFill flip="none" rotWithShape="1">
            <a:gsLst>
              <a:gs pos="0">
                <a:srgbClr val="1566A0">
                  <a:alpha val="90000"/>
                </a:srgbClr>
              </a:gs>
              <a:gs pos="100000">
                <a:schemeClr val="tx1">
                  <a:alpha val="0"/>
                </a:schemeClr>
              </a:gs>
              <a:gs pos="37000">
                <a:srgbClr val="13D7B2">
                  <a:alpha val="51000"/>
                </a:srgbClr>
              </a:gs>
            </a:gsLst>
            <a:path path="circle">
              <a:fillToRect t="100000" r="100000"/>
            </a:path>
            <a:tileRect l="-100000" b="-100000"/>
          </a:gradFill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9303D0D3-8D74-6B1B-32B6-9D21E0774BC4}"/>
              </a:ext>
            </a:extLst>
          </p:cNvPr>
          <p:cNvSpPr/>
          <p:nvPr/>
        </p:nvSpPr>
        <p:spPr>
          <a:xfrm>
            <a:off x="8297280" y="-3053267"/>
            <a:ext cx="7200000" cy="7200000"/>
          </a:xfrm>
          <a:prstGeom prst="ellipse">
            <a:avLst/>
          </a:prstGeom>
          <a:gradFill flip="none" rotWithShape="1">
            <a:gsLst>
              <a:gs pos="0">
                <a:srgbClr val="1566A0">
                  <a:alpha val="90000"/>
                </a:srgbClr>
              </a:gs>
              <a:gs pos="100000">
                <a:schemeClr val="tx1">
                  <a:alpha val="0"/>
                </a:schemeClr>
              </a:gs>
              <a:gs pos="37000">
                <a:srgbClr val="13D7B2">
                  <a:alpha val="51000"/>
                </a:srgbClr>
              </a:gs>
            </a:gsLst>
            <a:path path="circle">
              <a:fillToRect l="100000" b="100000"/>
            </a:path>
            <a:tileRect t="-100000" r="-100000"/>
          </a:gradFill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876632F-6C5F-425C-D3D1-D52EA1AC1EE0}"/>
              </a:ext>
            </a:extLst>
          </p:cNvPr>
          <p:cNvSpPr txBox="1"/>
          <p:nvPr/>
        </p:nvSpPr>
        <p:spPr>
          <a:xfrm>
            <a:off x="4477461" y="1544295"/>
            <a:ext cx="2855270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pPr algn="ctr"/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xv6 vs os161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8BCA57-553D-A698-A9CA-DAEC518AE112}"/>
              </a:ext>
            </a:extLst>
          </p:cNvPr>
          <p:cNvSpPr txBox="1"/>
          <p:nvPr/>
        </p:nvSpPr>
        <p:spPr>
          <a:xfrm>
            <a:off x="942786" y="2695885"/>
            <a:ext cx="10306428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xv6 è single-</a:t>
            </a:r>
            <a:r>
              <a:rPr lang="it-IT" sz="24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thread</a:t>
            </a: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, mentre os161 è multi-</a:t>
            </a:r>
            <a:r>
              <a:rPr lang="it-IT" sz="24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thread</a:t>
            </a: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Funzionamento tramite interrupt e gestione delle trap analogo, lievi variazioni sul piano implementativo dovuto alla differenza di architettura.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I processi in xv6 non implementano il livello di priorità.</a:t>
            </a:r>
          </a:p>
        </p:txBody>
      </p:sp>
      <p:sp>
        <p:nvSpPr>
          <p:cNvPr id="11" name="CasellaDiTesto 3">
            <a:extLst>
              <a:ext uri="{FF2B5EF4-FFF2-40B4-BE49-F238E27FC236}">
                <a16:creationId xmlns:a16="http://schemas.microsoft.com/office/drawing/2014/main" id="{9B595074-D79C-47EE-B884-05CD576703E4}"/>
              </a:ext>
            </a:extLst>
          </p:cNvPr>
          <p:cNvSpPr txBox="1"/>
          <p:nvPr/>
        </p:nvSpPr>
        <p:spPr>
          <a:xfrm>
            <a:off x="3797935" y="1987542"/>
            <a:ext cx="4596130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pPr algn="ctr"/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Processi e </a:t>
            </a:r>
            <a:r>
              <a:rPr lang="it-IT" sz="2400" err="1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context</a:t>
            </a:r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 switching</a:t>
            </a:r>
            <a:endParaRPr lang="it-IT" sz="24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5FDCD-412D-A367-E683-52476322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4AF7A6-451B-3985-1188-EA16F846ADFC}"/>
              </a:ext>
            </a:extLst>
          </p:cNvPr>
          <p:cNvSpPr txBox="1"/>
          <p:nvPr/>
        </p:nvSpPr>
        <p:spPr>
          <a:xfrm>
            <a:off x="1153713" y="1076157"/>
            <a:ext cx="7385355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Meccanismi di sincronizzazione</a:t>
            </a:r>
            <a:endParaRPr lang="it-IT" sz="3500" err="1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E92305-2A8B-B3C2-EC1C-E74B54FF5B5D}"/>
              </a:ext>
            </a:extLst>
          </p:cNvPr>
          <p:cNvSpPr txBox="1"/>
          <p:nvPr/>
        </p:nvSpPr>
        <p:spPr>
          <a:xfrm>
            <a:off x="1153713" y="2004767"/>
            <a:ext cx="9710599" cy="19236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 meccanismi di sincronizzazione sono strumenti utilizzati nella programmazione concorrente per coordinare l'esecuzione di più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thread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o processi al fine di evitare problemi come la competizione per risorse condivise (race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conditions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), accessi concorrenti imprevedibili e errori di sincronizzazione.</a:t>
            </a:r>
            <a:endParaRPr lang="en-US" sz="2000">
              <a:solidFill>
                <a:srgbClr val="000000"/>
              </a:solidFill>
              <a:latin typeface="Poppin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F0D707-EC65-E70C-BB81-FEE6C6794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810" y="4509116"/>
            <a:ext cx="1040457" cy="104045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BBDB205-AFD2-AB63-68FB-B116DAFAD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64"/>
          <a:stretch/>
        </p:blipFill>
        <p:spPr>
          <a:xfrm>
            <a:off x="5518835" y="4509116"/>
            <a:ext cx="1154329" cy="10404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7DED39B-DE0A-AF2C-5AED-1384DA43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732" y="4509116"/>
            <a:ext cx="1040457" cy="104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2A1703-B345-4ECA-AFAC-2DB195CCD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1AFF5C-B6FB-2B35-6E1A-C1F82DAF8ECD}"/>
              </a:ext>
            </a:extLst>
          </p:cNvPr>
          <p:cNvSpPr txBox="1"/>
          <p:nvPr/>
        </p:nvSpPr>
        <p:spPr>
          <a:xfrm>
            <a:off x="1153713" y="1102738"/>
            <a:ext cx="7385355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Meccanismi di sincronizzazione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3EB663-D00E-1077-07F5-4459AF790C0B}"/>
              </a:ext>
            </a:extLst>
          </p:cNvPr>
          <p:cNvSpPr txBox="1"/>
          <p:nvPr/>
        </p:nvSpPr>
        <p:spPr>
          <a:xfrm>
            <a:off x="1789042" y="2233830"/>
            <a:ext cx="9058341" cy="312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Lock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: Permette l'accesso in mutua esclusione ad una regione protetta, senza l’utilizzo di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Calibri"/>
              </a:rPr>
              <a:t>busy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Calibri"/>
              </a:rPr>
              <a:t>waiting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Spinlock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: Permette l'accesso in mutua esclusione ad una risorsa ma con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Calibri"/>
              </a:rPr>
              <a:t>busy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Calibri"/>
              </a:rPr>
              <a:t>waiting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, ovvero consumando cicli di CPU durante l'attesa.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Semaphores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: implementano un contatore per gestire il numero di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Calibri"/>
              </a:rPr>
              <a:t>thread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/processi che fanno accesso alla regione protetta, permettono l'ingresso di più entità contemporaneamente.</a:t>
            </a:r>
          </a:p>
        </p:txBody>
      </p:sp>
      <p:sp>
        <p:nvSpPr>
          <p:cNvPr id="3" name="CasellaDiTesto 3">
            <a:extLst>
              <a:ext uri="{FF2B5EF4-FFF2-40B4-BE49-F238E27FC236}">
                <a16:creationId xmlns:a16="http://schemas.microsoft.com/office/drawing/2014/main" id="{0D7F1997-4CE1-B9FC-E0E7-A9348BA1B284}"/>
              </a:ext>
            </a:extLst>
          </p:cNvPr>
          <p:cNvSpPr txBox="1"/>
          <p:nvPr/>
        </p:nvSpPr>
        <p:spPr>
          <a:xfrm>
            <a:off x="1155485" y="1638330"/>
            <a:ext cx="970137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os161</a:t>
            </a:r>
            <a:endParaRPr lang="it-IT" sz="24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64EB1D-D9E6-C59B-48E6-E881EDCC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29" y="4452186"/>
            <a:ext cx="535155" cy="53515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2E29B9B-6D37-B033-74B6-E633C14E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273" y="2405814"/>
            <a:ext cx="461665" cy="4616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690588D-B3FD-34F5-FDE7-B3DC3B7B4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74" y="3363153"/>
            <a:ext cx="461665" cy="461665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D5776489-A4B5-EB67-6DE3-2C55A1A51860}"/>
              </a:ext>
            </a:extLst>
          </p:cNvPr>
          <p:cNvSpPr/>
          <p:nvPr/>
        </p:nvSpPr>
        <p:spPr>
          <a:xfrm>
            <a:off x="1512443" y="3689818"/>
            <a:ext cx="270000" cy="27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Elementi grafici, Carattere, simbolo, clipart&#10;&#10;Descrizione generata automaticamente">
            <a:extLst>
              <a:ext uri="{FF2B5EF4-FFF2-40B4-BE49-F238E27FC236}">
                <a16:creationId xmlns:a16="http://schemas.microsoft.com/office/drawing/2014/main" id="{569D34EE-9B83-1686-882D-DC29F7FDE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02" y="3726323"/>
            <a:ext cx="196989" cy="196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83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C42D3-F18D-55C3-CBE1-4D0B2E4E8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8F6E98B-F45C-7AA5-B99E-E23424080325}"/>
              </a:ext>
            </a:extLst>
          </p:cNvPr>
          <p:cNvSpPr txBox="1"/>
          <p:nvPr/>
        </p:nvSpPr>
        <p:spPr>
          <a:xfrm>
            <a:off x="1153713" y="1102738"/>
            <a:ext cx="7385355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Meccanismi di sincronizzazione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403224-9457-EAEB-0811-FA8EF7F61F67}"/>
              </a:ext>
            </a:extLst>
          </p:cNvPr>
          <p:cNvSpPr txBox="1"/>
          <p:nvPr/>
        </p:nvSpPr>
        <p:spPr>
          <a:xfrm>
            <a:off x="1606995" y="2073499"/>
            <a:ext cx="9180068" cy="36317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Condition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variable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: permettono l'accesso a un’area protetta solo dopo il verificarsi di un'azione eseguita da un'altra entità. 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Sono spesso utilizzate in combinazione con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locks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per implementare la sincronizzazione condizionale. Non fanno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busy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waiting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.</a:t>
            </a:r>
            <a:endParaRPr lang="it-IT" sz="2000">
              <a:solidFill>
                <a:srgbClr val="000000"/>
              </a:solidFill>
              <a:latin typeface="Poppins"/>
              <a:cs typeface="Calibri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Wait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channel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: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spesso utilizzati insieme a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locks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condition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variable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, rappresentano un punto di sincronizzazione in cui i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thread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/processi possono aspettare. Quando un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thread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attende su un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wait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channel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, rilascia il lock associato, il che consente ad altri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thread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di accedere alla risorsa, e si mette in uno stato di attesa finché non viene svegliato.</a:t>
            </a:r>
          </a:p>
        </p:txBody>
      </p:sp>
      <p:sp>
        <p:nvSpPr>
          <p:cNvPr id="3" name="CasellaDiTesto 3">
            <a:extLst>
              <a:ext uri="{FF2B5EF4-FFF2-40B4-BE49-F238E27FC236}">
                <a16:creationId xmlns:a16="http://schemas.microsoft.com/office/drawing/2014/main" id="{E21CE4E6-A656-79FF-394B-199B1195DBD0}"/>
              </a:ext>
            </a:extLst>
          </p:cNvPr>
          <p:cNvSpPr txBox="1"/>
          <p:nvPr/>
        </p:nvSpPr>
        <p:spPr>
          <a:xfrm>
            <a:off x="1155485" y="1587390"/>
            <a:ext cx="51171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square" lIns="91440" tIns="45720" rIns="91440" bIns="45720" rtlCol="0" anchor="t">
            <a:spAutoFit/>
            <a:sp3d prstMaterial="matte"/>
          </a:bodyPr>
          <a:lstStyle/>
          <a:p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os161</a:t>
            </a:r>
            <a:endParaRPr lang="it-IT" sz="24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37AC850-6D6B-F61B-7A16-25D767C6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24" y="3871042"/>
            <a:ext cx="532296" cy="5322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EC50F12-2FA8-1BC0-393A-F246DD277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62" y="2188515"/>
            <a:ext cx="532296" cy="5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0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87576-BD78-F30B-4C1F-B6A75366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A2367B-C782-4E59-F5AE-A66E459674D8}"/>
              </a:ext>
            </a:extLst>
          </p:cNvPr>
          <p:cNvSpPr txBox="1"/>
          <p:nvPr/>
        </p:nvSpPr>
        <p:spPr>
          <a:xfrm>
            <a:off x="1153713" y="1102738"/>
            <a:ext cx="7385355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Meccanismi di sincronizzazione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21F2EB-9F45-1122-4DE0-0621F840A937}"/>
              </a:ext>
            </a:extLst>
          </p:cNvPr>
          <p:cNvSpPr txBox="1"/>
          <p:nvPr/>
        </p:nvSpPr>
        <p:spPr>
          <a:xfrm>
            <a:off x="1153713" y="2113255"/>
            <a:ext cx="9502768" cy="32624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Anche in xv6 sono implementati diversi meccanismi di sincronizzazione, a differenza di os161 sono pensati solo per processi in quanto xv6 non supporta il multi threading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Spinlock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: 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garantiscono l'accesso esclusivo a una risorsa condivisa da parte dei processi, effettuano attesa attiva. La struttura dati è definita in "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spinlock.h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" mentre i metodi per inizializzazione e utilizzo sono implementati in "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spinlock.c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".</a:t>
            </a:r>
          </a:p>
          <a:p>
            <a:pPr marL="342900" indent="-342900">
              <a:spcAft>
                <a:spcPts val="1800"/>
              </a:spcAft>
              <a:buFont typeface="Calibri"/>
              <a:buChar char="-"/>
            </a:pPr>
            <a:endParaRPr lang="it-IT" sz="2000">
              <a:solidFill>
                <a:srgbClr val="374151"/>
              </a:solidFill>
              <a:latin typeface="Poppins"/>
              <a:ea typeface="+mn-lt"/>
              <a:cs typeface="+mn-lt"/>
            </a:endParaRPr>
          </a:p>
        </p:txBody>
      </p:sp>
      <p:sp>
        <p:nvSpPr>
          <p:cNvPr id="3" name="CasellaDiTesto 3">
            <a:extLst>
              <a:ext uri="{FF2B5EF4-FFF2-40B4-BE49-F238E27FC236}">
                <a16:creationId xmlns:a16="http://schemas.microsoft.com/office/drawing/2014/main" id="{A74E2B0A-D5F8-1980-CE5B-0687D719D662}"/>
              </a:ext>
            </a:extLst>
          </p:cNvPr>
          <p:cNvSpPr txBox="1"/>
          <p:nvPr/>
        </p:nvSpPr>
        <p:spPr>
          <a:xfrm>
            <a:off x="1155485" y="1556394"/>
            <a:ext cx="732893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xv6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873C9A7-D32D-6E86-C128-6CEEB6F3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198" y="4892474"/>
            <a:ext cx="966425" cy="966425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E46973C2-B199-289A-A21A-F8C30DF3F9FA}"/>
              </a:ext>
            </a:extLst>
          </p:cNvPr>
          <p:cNvSpPr/>
          <p:nvPr/>
        </p:nvSpPr>
        <p:spPr>
          <a:xfrm>
            <a:off x="10694146" y="5625036"/>
            <a:ext cx="344141" cy="3469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Elementi grafici, Carattere, simbolo, clipart&#10;&#10;Descrizione generata automaticamente">
            <a:extLst>
              <a:ext uri="{FF2B5EF4-FFF2-40B4-BE49-F238E27FC236}">
                <a16:creationId xmlns:a16="http://schemas.microsoft.com/office/drawing/2014/main" id="{E1DEA417-B692-B115-865B-C4F0D82A8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56" y="5685144"/>
            <a:ext cx="226720" cy="226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853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F37A5-E471-0D32-8696-94C25241B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E43CFB-780C-2B2F-3AD2-D5FF2AE7395E}"/>
              </a:ext>
            </a:extLst>
          </p:cNvPr>
          <p:cNvSpPr txBox="1"/>
          <p:nvPr/>
        </p:nvSpPr>
        <p:spPr>
          <a:xfrm>
            <a:off x="1153713" y="1102738"/>
            <a:ext cx="7385355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Meccanismi di sincronizzazione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8FD562-B905-D20C-8E24-4F992FED7F07}"/>
              </a:ext>
            </a:extLst>
          </p:cNvPr>
          <p:cNvSpPr txBox="1"/>
          <p:nvPr/>
        </p:nvSpPr>
        <p:spPr>
          <a:xfrm>
            <a:off x="1153713" y="2113255"/>
            <a:ext cx="9502768" cy="32162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/>
                <a:cs typeface="Poppins SemiBold"/>
              </a:rPr>
              <a:t>Sleeplock</a:t>
            </a:r>
            <a:r>
              <a:rPr lang="it-IT" sz="2000">
                <a:solidFill>
                  <a:srgbClr val="000000"/>
                </a:solidFill>
                <a:latin typeface="Poppins"/>
                <a:cs typeface="Calibri"/>
              </a:rPr>
              <a:t>: 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permettono di gestire situazioni in cui un processo potrebbe dover attendere più a lungo per l'accesso a una risorsa condivisa. Consentono ai processi in attesa di "addormentarsi", evitando il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busy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waiting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. Non possono essere utilizzati negli "interrupt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handler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" in quanto lasciano gli interrupts attivati. A seconda delle necessità può convenire utilizzare gli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spinlock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in quanto riducono l’overhead.</a:t>
            </a:r>
            <a:endParaRPr lang="it-IT" sz="2000">
              <a:solidFill>
                <a:srgbClr val="000000"/>
              </a:solidFill>
              <a:latin typeface="Poppins"/>
              <a:cs typeface="Calibri"/>
            </a:endParaRPr>
          </a:p>
          <a:p>
            <a:pPr marL="342900" indent="-342900">
              <a:spcAft>
                <a:spcPts val="1800"/>
              </a:spcAft>
              <a:buFont typeface="Calibri"/>
              <a:buChar char="-"/>
            </a:pPr>
            <a:endParaRPr lang="it-IT" sz="2000">
              <a:solidFill>
                <a:srgbClr val="374151"/>
              </a:solidFill>
              <a:latin typeface="Poppins"/>
              <a:ea typeface="+mn-lt"/>
              <a:cs typeface="+mn-lt"/>
            </a:endParaRPr>
          </a:p>
        </p:txBody>
      </p:sp>
      <p:sp>
        <p:nvSpPr>
          <p:cNvPr id="3" name="CasellaDiTesto 3">
            <a:extLst>
              <a:ext uri="{FF2B5EF4-FFF2-40B4-BE49-F238E27FC236}">
                <a16:creationId xmlns:a16="http://schemas.microsoft.com/office/drawing/2014/main" id="{AAD5E64C-BA6E-E565-8A80-758922722CD0}"/>
              </a:ext>
            </a:extLst>
          </p:cNvPr>
          <p:cNvSpPr txBox="1"/>
          <p:nvPr/>
        </p:nvSpPr>
        <p:spPr>
          <a:xfrm>
            <a:off x="1155485" y="1556394"/>
            <a:ext cx="732893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xv6</a:t>
            </a:r>
            <a:endParaRPr lang="it-IT" sz="24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3E05E2-BACE-CADD-A96E-C1CE1F265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089" y="4846307"/>
            <a:ext cx="966425" cy="966425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EC802983-7907-5059-ED86-767B2B9C6BFF}"/>
              </a:ext>
            </a:extLst>
          </p:cNvPr>
          <p:cNvSpPr/>
          <p:nvPr/>
        </p:nvSpPr>
        <p:spPr>
          <a:xfrm>
            <a:off x="10694146" y="5569046"/>
            <a:ext cx="344141" cy="3469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CCE16FD-EDC1-43DD-0D20-63F47E81B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9640" y="5640706"/>
            <a:ext cx="206887" cy="2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DF3A1-8F4B-6C32-CEC0-7A53617D7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848CE5-1AEB-9062-2BDD-1FDF61B3E48A}"/>
              </a:ext>
            </a:extLst>
          </p:cNvPr>
          <p:cNvSpPr txBox="1"/>
          <p:nvPr/>
        </p:nvSpPr>
        <p:spPr>
          <a:xfrm>
            <a:off x="1017722" y="1023116"/>
            <a:ext cx="4094391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Memoria virtuale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946748-6F39-283D-3D08-7601B6A7EFE9}"/>
              </a:ext>
            </a:extLst>
          </p:cNvPr>
          <p:cNvSpPr txBox="1"/>
          <p:nvPr/>
        </p:nvSpPr>
        <p:spPr>
          <a:xfrm>
            <a:off x="1017722" y="1654058"/>
            <a:ext cx="10156556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La memoria virtuale permette di estendere lo spazio di indirizzamento dei processi, in modo da indirizzare più della reale dimensione della RAM. 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La traduzione degli indirizzi in xv6 è delegata alla MMU (Memory Management Unit), che si occupa di tradurre gli indirizzi virtuali utilizzati dai programmi in indirizzi fisici della memoria principale (RAM). </a:t>
            </a:r>
            <a:endParaRPr lang="it-IT" sz="2000">
              <a:solidFill>
                <a:srgbClr val="374151"/>
              </a:solidFill>
              <a:latin typeface="Poppins"/>
              <a:ea typeface="+mn-lt"/>
              <a:cs typeface="+mn-lt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4451D7B-9C49-4D23-319A-2EDBEBB35742}"/>
              </a:ext>
            </a:extLst>
          </p:cNvPr>
          <p:cNvSpPr/>
          <p:nvPr/>
        </p:nvSpPr>
        <p:spPr>
          <a:xfrm>
            <a:off x="1013202" y="4461854"/>
            <a:ext cx="3055746" cy="1029809"/>
          </a:xfrm>
          <a:prstGeom prst="roundRect">
            <a:avLst/>
          </a:prstGeom>
          <a:solidFill>
            <a:srgbClr val="51CD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latin typeface="Poppins" pitchFamily="2" charset="77"/>
                <a:cs typeface="Poppins" pitchFamily="2" charset="77"/>
              </a:rPr>
              <a:t>Indirizzo virtuale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ABA254A-0419-C9E3-62AF-7ACA23540ABB}"/>
              </a:ext>
            </a:extLst>
          </p:cNvPr>
          <p:cNvSpPr/>
          <p:nvPr/>
        </p:nvSpPr>
        <p:spPr>
          <a:xfrm>
            <a:off x="4568126" y="4461855"/>
            <a:ext cx="3055749" cy="1029809"/>
          </a:xfrm>
          <a:prstGeom prst="roundRect">
            <a:avLst/>
          </a:prstGeom>
          <a:solidFill>
            <a:srgbClr val="329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latin typeface="Poppins" pitchFamily="2" charset="77"/>
                <a:cs typeface="Poppins" pitchFamily="2" charset="77"/>
              </a:rPr>
              <a:t>Indirizzo lineare</a:t>
            </a:r>
            <a:br>
              <a:rPr lang="it-IT" sz="2000">
                <a:latin typeface="Poppins" pitchFamily="2" charset="77"/>
                <a:cs typeface="Poppins" pitchFamily="2" charset="77"/>
              </a:rPr>
            </a:br>
            <a:r>
              <a:rPr lang="it-IT" sz="2000">
                <a:latin typeface="Poppins" pitchFamily="2" charset="77"/>
                <a:cs typeface="Poppins" pitchFamily="2" charset="77"/>
              </a:rPr>
              <a:t>(segmentazione)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1B5EB6A-4071-6F92-51C3-A87B7B59A67F}"/>
              </a:ext>
            </a:extLst>
          </p:cNvPr>
          <p:cNvSpPr/>
          <p:nvPr/>
        </p:nvSpPr>
        <p:spPr>
          <a:xfrm>
            <a:off x="8118528" y="4461855"/>
            <a:ext cx="3055750" cy="1045305"/>
          </a:xfrm>
          <a:prstGeom prst="roundRect">
            <a:avLst/>
          </a:prstGeom>
          <a:solidFill>
            <a:srgbClr val="156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Poppins" pitchFamily="2" charset="77"/>
                <a:cs typeface="Poppins" pitchFamily="2" charset="77"/>
              </a:rPr>
              <a:t>Indirizzo fisico</a:t>
            </a:r>
            <a:br>
              <a:rPr lang="it-IT">
                <a:latin typeface="Poppins" pitchFamily="2" charset="77"/>
                <a:cs typeface="Poppins" pitchFamily="2" charset="77"/>
              </a:rPr>
            </a:br>
            <a:r>
              <a:rPr lang="it-IT">
                <a:latin typeface="Poppins" pitchFamily="2" charset="77"/>
                <a:cs typeface="Poppins" pitchFamily="2" charset="77"/>
              </a:rPr>
              <a:t>(page </a:t>
            </a:r>
            <a:r>
              <a:rPr lang="it-IT" err="1">
                <a:latin typeface="Poppins" pitchFamily="2" charset="77"/>
                <a:cs typeface="Poppins" pitchFamily="2" charset="77"/>
              </a:rPr>
              <a:t>table</a:t>
            </a:r>
            <a:r>
              <a:rPr lang="it-IT">
                <a:latin typeface="Poppins" pitchFamily="2" charset="77"/>
                <a:cs typeface="Poppins" pitchFamily="2" charset="77"/>
              </a:rPr>
              <a:t> gerarchica)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99AF465-F343-6600-11C8-790061354AB3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068948" y="4976759"/>
            <a:ext cx="499178" cy="1"/>
          </a:xfrm>
          <a:prstGeom prst="straightConnector1">
            <a:avLst/>
          </a:prstGeom>
          <a:ln w="63500">
            <a:solidFill>
              <a:srgbClr val="13D7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7E92C5-38C6-FF55-70FE-9E8EE2935150}"/>
              </a:ext>
            </a:extLst>
          </p:cNvPr>
          <p:cNvCxnSpPr/>
          <p:nvPr/>
        </p:nvCxnSpPr>
        <p:spPr>
          <a:xfrm>
            <a:off x="7621613" y="4984507"/>
            <a:ext cx="499178" cy="1"/>
          </a:xfrm>
          <a:prstGeom prst="straightConnector1">
            <a:avLst/>
          </a:prstGeom>
          <a:ln w="63500">
            <a:solidFill>
              <a:srgbClr val="13D7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6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B31066-A9F3-F5EC-2C9B-661E7E87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5">
            <a:extLst>
              <a:ext uri="{FF2B5EF4-FFF2-40B4-BE49-F238E27FC236}">
                <a16:creationId xmlns:a16="http://schemas.microsoft.com/office/drawing/2014/main" id="{6DC6BDA8-2D30-BF7A-2621-E6CA6BBF269D}"/>
              </a:ext>
            </a:extLst>
          </p:cNvPr>
          <p:cNvSpPr txBox="1"/>
          <p:nvPr/>
        </p:nvSpPr>
        <p:spPr>
          <a:xfrm>
            <a:off x="1553763" y="1947993"/>
            <a:ext cx="950276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Traduzione dell'indirizzo virtuale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L'indirizzo virtuale è formato da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Segment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Selector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e Offset</a:t>
            </a:r>
            <a:endParaRPr lang="en-US" sz="2000">
              <a:solidFill>
                <a:srgbClr val="000000"/>
              </a:solidFill>
              <a:latin typeface="Poppins"/>
              <a:ea typeface="+mn-lt"/>
              <a:cs typeface="Poppins"/>
            </a:endParaRPr>
          </a:p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Si ricava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Segment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Descriptor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dalla DT</a:t>
            </a:r>
            <a:endParaRPr lang="en-US" sz="2000">
              <a:solidFill>
                <a:srgbClr val="000000"/>
              </a:solidFill>
              <a:latin typeface="Poppins"/>
              <a:ea typeface="+mn-lt"/>
              <a:cs typeface="Poppins"/>
            </a:endParaRPr>
          </a:p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Si aggiunge l'Offset e si ricava l'indirizzo lineare</a:t>
            </a:r>
            <a:endParaRPr lang="en-US" sz="2000">
              <a:solidFill>
                <a:srgbClr val="000000"/>
              </a:solidFill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Arial"/>
              <a:buChar char="•"/>
            </a:pPr>
            <a:endParaRPr lang="it-IT" sz="2000">
              <a:solidFill>
                <a:srgbClr val="374151"/>
              </a:solidFill>
              <a:latin typeface="Poppins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9D0D00-1C93-C8C8-8DAD-36A577875DE4}"/>
              </a:ext>
            </a:extLst>
          </p:cNvPr>
          <p:cNvSpPr txBox="1"/>
          <p:nvPr/>
        </p:nvSpPr>
        <p:spPr>
          <a:xfrm>
            <a:off x="1153713" y="1102738"/>
            <a:ext cx="6931706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Traduzione a indirizzo lineare 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17EF0D2-9D29-BF70-E867-BC315FC8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48" y="3959978"/>
            <a:ext cx="7157104" cy="18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1CD83"/>
            </a:gs>
            <a:gs pos="0">
              <a:srgbClr val="1566A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402CE-FCB1-FCF5-0E0D-0354B7FD6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41611E-4219-D358-F134-8F73C58E6821}"/>
              </a:ext>
            </a:extLst>
          </p:cNvPr>
          <p:cNvSpPr/>
          <p:nvPr/>
        </p:nvSpPr>
        <p:spPr>
          <a:xfrm>
            <a:off x="-1" y="-3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42ECD6-BDEC-67F3-0374-DAD5FBDE68DF}"/>
              </a:ext>
            </a:extLst>
          </p:cNvPr>
          <p:cNvSpPr txBox="1"/>
          <p:nvPr/>
        </p:nvSpPr>
        <p:spPr>
          <a:xfrm>
            <a:off x="2409240" y="2767249"/>
            <a:ext cx="737351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000">
                <a:solidFill>
                  <a:schemeClr val="accent6">
                    <a:lumMod val="20000"/>
                    <a:lumOff val="80000"/>
                  </a:schemeClr>
                </a:solidFill>
                <a:latin typeface="Poppins SemiBold"/>
                <a:cs typeface="Poppins SemiBold"/>
              </a:rPr>
              <a:t>Confronto tra os161 e xv6</a:t>
            </a:r>
            <a:endParaRPr lang="it-IT" sz="4000">
              <a:solidFill>
                <a:schemeClr val="accent6">
                  <a:lumMod val="20000"/>
                  <a:lumOff val="80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195070-680E-C077-9BB6-346229D7C13B}"/>
              </a:ext>
            </a:extLst>
          </p:cNvPr>
          <p:cNvSpPr txBox="1"/>
          <p:nvPr/>
        </p:nvSpPr>
        <p:spPr>
          <a:xfrm>
            <a:off x="5295938" y="3641075"/>
            <a:ext cx="1495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rgbClr val="E3F1D9"/>
                </a:solidFill>
                <a:latin typeface="Poppins" pitchFamily="2" charset="77"/>
                <a:cs typeface="Poppins" pitchFamily="2" charset="77"/>
              </a:rPr>
              <a:t>Parte 1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26222998-E551-F2F8-F0FA-45114347B403}"/>
              </a:ext>
            </a:extLst>
          </p:cNvPr>
          <p:cNvCxnSpPr>
            <a:cxnSpLocks/>
          </p:cNvCxnSpPr>
          <p:nvPr/>
        </p:nvCxnSpPr>
        <p:spPr>
          <a:xfrm>
            <a:off x="1914272" y="3534095"/>
            <a:ext cx="8363451" cy="0"/>
          </a:xfrm>
          <a:prstGeom prst="line">
            <a:avLst/>
          </a:prstGeom>
          <a:ln w="50800">
            <a:solidFill>
              <a:srgbClr val="E3F1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66548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50866-6169-5A0B-3DCC-AC120747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2E6313F3-528E-6034-6B57-164313BB6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83" t="8167" r="26430" b="54576"/>
          <a:stretch/>
        </p:blipFill>
        <p:spPr>
          <a:xfrm>
            <a:off x="6953833" y="1418209"/>
            <a:ext cx="4422921" cy="4340320"/>
          </a:xfrm>
          <a:prstGeom prst="rect">
            <a:avLst/>
          </a:prstGeom>
        </p:spPr>
      </p:pic>
      <p:sp>
        <p:nvSpPr>
          <p:cNvPr id="5" name="CasellaDiTesto 5">
            <a:extLst>
              <a:ext uri="{FF2B5EF4-FFF2-40B4-BE49-F238E27FC236}">
                <a16:creationId xmlns:a16="http://schemas.microsoft.com/office/drawing/2014/main" id="{B3BD0D9D-714E-F1A3-75FB-692D844645ED}"/>
              </a:ext>
            </a:extLst>
          </p:cNvPr>
          <p:cNvSpPr txBox="1"/>
          <p:nvPr/>
        </p:nvSpPr>
        <p:spPr>
          <a:xfrm>
            <a:off x="1153712" y="1742540"/>
            <a:ext cx="6018613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Page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Table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: 2 livelli di gerarchia, 1024 entry, ogni entry 1 bit protezione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Indirizzo 20 bit (alti) = 10 (p1) + 10 (p2)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Kernel: una page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table</a:t>
            </a:r>
            <a:endParaRPr lang="it-IT" sz="2000">
              <a:solidFill>
                <a:srgbClr val="000000"/>
              </a:solidFill>
              <a:latin typeface="Poppins"/>
              <a:ea typeface="+mn-lt"/>
              <a:cs typeface="+mn-lt"/>
            </a:endParaRP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User: una page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table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per ogni processo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Registro cr3: puntatore alla page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table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in uso dal processore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4730BE-A7CB-1BDB-4A20-614ABDAD498E}"/>
              </a:ext>
            </a:extLst>
          </p:cNvPr>
          <p:cNvSpPr txBox="1"/>
          <p:nvPr/>
        </p:nvSpPr>
        <p:spPr>
          <a:xfrm>
            <a:off x="1153713" y="1102738"/>
            <a:ext cx="6445995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Traduzione a indirizzo fisico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A859410-46CF-3590-BD90-308BBC38EE30}"/>
              </a:ext>
            </a:extLst>
          </p:cNvPr>
          <p:cNvSpPr/>
          <p:nvPr/>
        </p:nvSpPr>
        <p:spPr>
          <a:xfrm>
            <a:off x="2219325" y="4964363"/>
            <a:ext cx="3876675" cy="833763"/>
          </a:xfrm>
          <a:prstGeom prst="roundRect">
            <a:avLst/>
          </a:prstGeom>
          <a:solidFill>
            <a:srgbClr val="156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17B0543-EE6A-B5EC-6E57-D449937C6567}"/>
              </a:ext>
            </a:extLst>
          </p:cNvPr>
          <p:cNvSpPr/>
          <p:nvPr/>
        </p:nvSpPr>
        <p:spPr>
          <a:xfrm>
            <a:off x="2333486" y="5067319"/>
            <a:ext cx="2140882" cy="615517"/>
          </a:xfrm>
          <a:prstGeom prst="roundRect">
            <a:avLst/>
          </a:prstGeom>
          <a:solidFill>
            <a:srgbClr val="13D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accent6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Frame </a:t>
            </a:r>
            <a:r>
              <a:rPr lang="it-IT" sz="1200" err="1">
                <a:solidFill>
                  <a:schemeClr val="accent6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Number</a:t>
            </a:r>
            <a:br>
              <a:rPr lang="it-IT" sz="1200">
                <a:solidFill>
                  <a:schemeClr val="accent6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it-IT" sz="1200">
                <a:solidFill>
                  <a:schemeClr val="accent6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(20 bit)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7F7506D-6071-BEBB-7E73-8FFE6C3BA8FC}"/>
              </a:ext>
            </a:extLst>
          </p:cNvPr>
          <p:cNvSpPr/>
          <p:nvPr/>
        </p:nvSpPr>
        <p:spPr>
          <a:xfrm>
            <a:off x="4561077" y="5078869"/>
            <a:ext cx="1378882" cy="603967"/>
          </a:xfrm>
          <a:prstGeom prst="roundRect">
            <a:avLst/>
          </a:prstGeom>
          <a:solidFill>
            <a:srgbClr val="F5A6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accent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Frame Offset</a:t>
            </a:r>
            <a:br>
              <a:rPr lang="it-IT" sz="1200">
                <a:solidFill>
                  <a:schemeClr val="accent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</a:br>
            <a:r>
              <a:rPr lang="it-IT" sz="1200">
                <a:solidFill>
                  <a:schemeClr val="accent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(12 bit)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3FAA42-813E-57E1-BCE7-86EE1F5C30DC}"/>
              </a:ext>
            </a:extLst>
          </p:cNvPr>
          <p:cNvSpPr txBox="1"/>
          <p:nvPr/>
        </p:nvSpPr>
        <p:spPr>
          <a:xfrm>
            <a:off x="3448974" y="5829642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cs typeface="Poppins" pitchFamily="2" charset="77"/>
              </a:rPr>
              <a:t>Indirizzo fisico</a:t>
            </a:r>
          </a:p>
        </p:txBody>
      </p:sp>
    </p:spTree>
    <p:extLst>
      <p:ext uri="{BB962C8B-B14F-4D97-AF65-F5344CB8AC3E}">
        <p14:creationId xmlns:p14="http://schemas.microsoft.com/office/powerpoint/2010/main" val="152909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739D9-6BC2-D4A5-0084-E6D0CBF4B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5">
            <a:extLst>
              <a:ext uri="{FF2B5EF4-FFF2-40B4-BE49-F238E27FC236}">
                <a16:creationId xmlns:a16="http://schemas.microsoft.com/office/drawing/2014/main" id="{D2F00496-F985-CEFF-336F-DBD1C3351B40}"/>
              </a:ext>
            </a:extLst>
          </p:cNvPr>
          <p:cNvSpPr txBox="1"/>
          <p:nvPr/>
        </p:nvSpPr>
        <p:spPr>
          <a:xfrm>
            <a:off x="1153713" y="1733680"/>
            <a:ext cx="9502768" cy="50937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kvmalloc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(): 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alloca la kernel page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table</a:t>
            </a:r>
            <a:endParaRPr lang="it-IT" sz="2000">
              <a:solidFill>
                <a:srgbClr val="000000"/>
              </a:solidFill>
              <a:latin typeface="Poppins"/>
              <a:ea typeface="+mn-lt"/>
              <a:cs typeface="+mn-lt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freevm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(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pgdir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):</a:t>
            </a:r>
            <a:r>
              <a:rPr lang="it-IT" sz="2000">
                <a:solidFill>
                  <a:srgbClr val="000000"/>
                </a:solidFill>
                <a:latin typeface="Poppins Medium" pitchFamily="2" charset="77"/>
                <a:ea typeface="+mn-lt"/>
                <a:cs typeface="Poppins Medium" pitchFamily="2" charset="77"/>
              </a:rPr>
              <a:t> 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libera le pagine di una page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table</a:t>
            </a:r>
            <a:endParaRPr lang="it-IT" sz="2000">
              <a:solidFill>
                <a:srgbClr val="000000"/>
              </a:solidFill>
              <a:latin typeface="Poppins"/>
              <a:ea typeface="+mn-lt"/>
              <a:cs typeface="+mn-lt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kalloc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()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: alloca interamente una pagina di 4kb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kfree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(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p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)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: libera la pagina passata come parametro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walkpgdir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(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pgdir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, va,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alloc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)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: attraversa la page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table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e restituisce un puntatore alla Page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Table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Entry (PTE) corrispondente all'indirizzo virtuale specificato</a:t>
            </a:r>
            <a:endParaRPr lang="en-US" sz="2000">
              <a:solidFill>
                <a:srgbClr val="000000"/>
              </a:solidFill>
              <a:latin typeface="Poppins"/>
              <a:cs typeface="Calibri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mappages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(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pgdir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, va, size,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pa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,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perm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)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: aggiunge entry in una page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table</a:t>
            </a:r>
            <a:endParaRPr lang="it-IT" sz="2000">
              <a:solidFill>
                <a:srgbClr val="000000"/>
              </a:solidFill>
              <a:latin typeface="Poppins"/>
              <a:ea typeface="+mn-lt"/>
              <a:cs typeface="+mn-lt"/>
            </a:endParaRPr>
          </a:p>
          <a:p>
            <a:pPr marL="342900" indent="-342900">
              <a:spcAft>
                <a:spcPts val="1800"/>
              </a:spcAft>
              <a:buFont typeface="Calibri"/>
              <a:buChar char="-"/>
            </a:pPr>
            <a:endParaRPr lang="it-IT" sz="2000">
              <a:solidFill>
                <a:srgbClr val="374151"/>
              </a:solidFill>
              <a:latin typeface="Poppins"/>
              <a:ea typeface="+mn-lt"/>
              <a:cs typeface="+mn-lt"/>
            </a:endParaRPr>
          </a:p>
          <a:p>
            <a:pPr marL="342900" indent="-342900">
              <a:spcAft>
                <a:spcPts val="1800"/>
              </a:spcAft>
              <a:buFont typeface="Calibri"/>
              <a:buChar char="-"/>
            </a:pPr>
            <a:endParaRPr lang="it-IT" sz="2000">
              <a:solidFill>
                <a:srgbClr val="374151"/>
              </a:solidFill>
              <a:latin typeface="Poppins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99EC94-9D21-67E3-05F8-3AB9777C3CD5}"/>
              </a:ext>
            </a:extLst>
          </p:cNvPr>
          <p:cNvSpPr txBox="1"/>
          <p:nvPr/>
        </p:nvSpPr>
        <p:spPr>
          <a:xfrm>
            <a:off x="1153713" y="1102738"/>
            <a:ext cx="7555273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Funzioni per la memoria virtuale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53429-3A4A-FD2D-518A-B32FD190C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1D4D68-8D61-1173-BBD3-5CA462D80EC2}"/>
              </a:ext>
            </a:extLst>
          </p:cNvPr>
          <p:cNvSpPr txBox="1"/>
          <p:nvPr/>
        </p:nvSpPr>
        <p:spPr>
          <a:xfrm>
            <a:off x="1153713" y="1004418"/>
            <a:ext cx="7601761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Spazio di indirizzamento virtuale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" name="Picture 1" descr="A diagram of a computer language&#10;&#10;Description automatically generated">
            <a:extLst>
              <a:ext uri="{FF2B5EF4-FFF2-40B4-BE49-F238E27FC236}">
                <a16:creationId xmlns:a16="http://schemas.microsoft.com/office/drawing/2014/main" id="{0843245E-47F5-747C-63B0-8095DD8A3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1" t="12698" r="18398" b="37518"/>
          <a:stretch/>
        </p:blipFill>
        <p:spPr>
          <a:xfrm>
            <a:off x="5233303" y="2464349"/>
            <a:ext cx="4944954" cy="2971137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408B11C7-0A1E-1902-54F1-8E436D807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73" t="9668" r="48116" b="48918"/>
          <a:stretch/>
        </p:blipFill>
        <p:spPr>
          <a:xfrm>
            <a:off x="2013743" y="2280686"/>
            <a:ext cx="1840300" cy="3619496"/>
          </a:xfrm>
          <a:prstGeom prst="rect">
            <a:avLst/>
          </a:prstGeom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10DF0344-4A7C-CDB4-6AB3-162669F22E23}"/>
              </a:ext>
            </a:extLst>
          </p:cNvPr>
          <p:cNvSpPr txBox="1"/>
          <p:nvPr/>
        </p:nvSpPr>
        <p:spPr>
          <a:xfrm>
            <a:off x="7334960" y="1819021"/>
            <a:ext cx="970137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pPr algn="ctr"/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os161</a:t>
            </a:r>
            <a:endParaRPr lang="it-IT" sz="24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6C5746CB-9E29-6C98-9BD5-243B5DDDEC00}"/>
              </a:ext>
            </a:extLst>
          </p:cNvPr>
          <p:cNvSpPr txBox="1"/>
          <p:nvPr/>
        </p:nvSpPr>
        <p:spPr>
          <a:xfrm>
            <a:off x="2871320" y="1819021"/>
            <a:ext cx="732893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square" lIns="91440" tIns="45720" rIns="91440" bIns="45720" rtlCol="0" anchor="t">
            <a:spAutoFit/>
            <a:sp3d prstMaterial="matte"/>
          </a:bodyPr>
          <a:lstStyle/>
          <a:p>
            <a:pPr algn="ctr"/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xv6</a:t>
            </a:r>
          </a:p>
        </p:txBody>
      </p:sp>
    </p:spTree>
    <p:extLst>
      <p:ext uri="{BB962C8B-B14F-4D97-AF65-F5344CB8AC3E}">
        <p14:creationId xmlns:p14="http://schemas.microsoft.com/office/powerpoint/2010/main" val="180011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9ECA0-CCD4-C0FC-C972-AA070AA58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2BED0AF9-0FE0-9689-11D3-2F703A8798A3}"/>
              </a:ext>
            </a:extLst>
          </p:cNvPr>
          <p:cNvSpPr/>
          <p:nvPr/>
        </p:nvSpPr>
        <p:spPr>
          <a:xfrm>
            <a:off x="-3425580" y="3258000"/>
            <a:ext cx="7200000" cy="7200000"/>
          </a:xfrm>
          <a:prstGeom prst="ellipse">
            <a:avLst/>
          </a:prstGeom>
          <a:gradFill flip="none" rotWithShape="1">
            <a:gsLst>
              <a:gs pos="0">
                <a:srgbClr val="1566A0">
                  <a:alpha val="90000"/>
                </a:srgbClr>
              </a:gs>
              <a:gs pos="100000">
                <a:schemeClr val="tx1">
                  <a:alpha val="0"/>
                </a:schemeClr>
              </a:gs>
              <a:gs pos="37000">
                <a:srgbClr val="13D7B2">
                  <a:alpha val="51000"/>
                </a:srgbClr>
              </a:gs>
            </a:gsLst>
            <a:path path="circle">
              <a:fillToRect t="100000" r="100000"/>
            </a:path>
            <a:tileRect l="-100000" b="-100000"/>
          </a:gradFill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91FF05BF-8E0D-2C36-2F99-46096E6E6433}"/>
              </a:ext>
            </a:extLst>
          </p:cNvPr>
          <p:cNvSpPr/>
          <p:nvPr/>
        </p:nvSpPr>
        <p:spPr>
          <a:xfrm>
            <a:off x="8297280" y="-3053267"/>
            <a:ext cx="7200000" cy="7200000"/>
          </a:xfrm>
          <a:prstGeom prst="ellipse">
            <a:avLst/>
          </a:prstGeom>
          <a:gradFill flip="none" rotWithShape="1">
            <a:gsLst>
              <a:gs pos="0">
                <a:srgbClr val="1566A0">
                  <a:alpha val="90000"/>
                </a:srgbClr>
              </a:gs>
              <a:gs pos="100000">
                <a:schemeClr val="tx1">
                  <a:alpha val="0"/>
                </a:schemeClr>
              </a:gs>
              <a:gs pos="37000">
                <a:srgbClr val="13D7B2">
                  <a:alpha val="51000"/>
                </a:srgbClr>
              </a:gs>
            </a:gsLst>
            <a:path path="circle">
              <a:fillToRect l="100000" b="100000"/>
            </a:path>
            <a:tileRect t="-100000" r="-100000"/>
          </a:gradFill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69574A-363A-7826-AA5E-15B132872CAE}"/>
              </a:ext>
            </a:extLst>
          </p:cNvPr>
          <p:cNvSpPr txBox="1"/>
          <p:nvPr/>
        </p:nvSpPr>
        <p:spPr>
          <a:xfrm>
            <a:off x="4477461" y="967825"/>
            <a:ext cx="2855270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pPr algn="ctr"/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xv6 vs os161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902B7E8-DBB2-CE60-943E-B4C852ECD24E}"/>
              </a:ext>
            </a:extLst>
          </p:cNvPr>
          <p:cNvSpPr txBox="1"/>
          <p:nvPr/>
        </p:nvSpPr>
        <p:spPr>
          <a:xfrm>
            <a:off x="942786" y="2119415"/>
            <a:ext cx="10306428" cy="38318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cs typeface="Calibri"/>
              </a:rPr>
              <a:t>Entrambi dispongono di pagine da 4KB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os161 supporta Demand </a:t>
            </a:r>
            <a:r>
              <a:rPr lang="it-IT" sz="24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Paging</a:t>
            </a: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, xv6 solamente il </a:t>
            </a:r>
            <a:r>
              <a:rPr lang="it-IT" sz="24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Paging</a:t>
            </a:r>
            <a:endParaRPr lang="it-IT" sz="2400">
              <a:solidFill>
                <a:schemeClr val="bg1">
                  <a:lumMod val="95000"/>
                </a:schemeClr>
              </a:solidFill>
              <a:latin typeface="Poppins"/>
              <a:ea typeface="+mn-lt"/>
              <a:cs typeface="+mn-lt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xv6 implementa la </a:t>
            </a:r>
            <a:r>
              <a:rPr lang="it-IT" sz="24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kalloc</a:t>
            </a: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() per allocare una sola pagina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os161 </a:t>
            </a:r>
            <a:r>
              <a:rPr lang="it-IT" sz="24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ram_stealmem</a:t>
            </a: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(</a:t>
            </a:r>
            <a:r>
              <a:rPr lang="it-IT" sz="24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npages</a:t>
            </a: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) alloca </a:t>
            </a:r>
            <a:r>
              <a:rPr lang="it-IT" sz="24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npages</a:t>
            </a: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 pagine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xv6 non mette a disposizione </a:t>
            </a:r>
            <a:r>
              <a:rPr lang="it-IT" sz="24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kmalloc</a:t>
            </a: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 per l’allocazione dinamica della memoria nel kernel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rPr>
              <a:t>xv6 non mette a disposizione la memoria condivisa tra processi</a:t>
            </a:r>
          </a:p>
        </p:txBody>
      </p:sp>
      <p:sp>
        <p:nvSpPr>
          <p:cNvPr id="11" name="CasellaDiTesto 3">
            <a:extLst>
              <a:ext uri="{FF2B5EF4-FFF2-40B4-BE49-F238E27FC236}">
                <a16:creationId xmlns:a16="http://schemas.microsoft.com/office/drawing/2014/main" id="{C2D153F5-6B6E-7074-F0A5-3A8DEBE8D584}"/>
              </a:ext>
            </a:extLst>
          </p:cNvPr>
          <p:cNvSpPr txBox="1"/>
          <p:nvPr/>
        </p:nvSpPr>
        <p:spPr>
          <a:xfrm>
            <a:off x="4475057" y="1488473"/>
            <a:ext cx="2860078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Memoria virtuale</a:t>
            </a:r>
            <a:endParaRPr lang="it-IT" sz="2400" err="1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77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9E989-8919-2E9C-4043-ECAECD003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4899CF20-52CD-C933-D18F-4859B60AB533}"/>
              </a:ext>
            </a:extLst>
          </p:cNvPr>
          <p:cNvSpPr/>
          <p:nvPr/>
        </p:nvSpPr>
        <p:spPr>
          <a:xfrm>
            <a:off x="-3425580" y="3258000"/>
            <a:ext cx="7200000" cy="7200000"/>
          </a:xfrm>
          <a:prstGeom prst="ellipse">
            <a:avLst/>
          </a:prstGeom>
          <a:gradFill flip="none" rotWithShape="1">
            <a:gsLst>
              <a:gs pos="0">
                <a:srgbClr val="1566A0">
                  <a:alpha val="90000"/>
                </a:srgbClr>
              </a:gs>
              <a:gs pos="100000">
                <a:schemeClr val="tx1">
                  <a:alpha val="0"/>
                </a:schemeClr>
              </a:gs>
              <a:gs pos="37000">
                <a:srgbClr val="13D7B2">
                  <a:alpha val="51000"/>
                </a:srgbClr>
              </a:gs>
            </a:gsLst>
            <a:path path="circle">
              <a:fillToRect t="100000" r="100000"/>
            </a:path>
            <a:tileRect l="-100000" b="-100000"/>
          </a:gradFill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F9101F2-2FED-903F-C956-DEA92E04F448}"/>
              </a:ext>
            </a:extLst>
          </p:cNvPr>
          <p:cNvSpPr/>
          <p:nvPr/>
        </p:nvSpPr>
        <p:spPr>
          <a:xfrm>
            <a:off x="8341106" y="-2999390"/>
            <a:ext cx="7200000" cy="7200000"/>
          </a:xfrm>
          <a:prstGeom prst="ellipse">
            <a:avLst/>
          </a:prstGeom>
          <a:gradFill flip="none" rotWithShape="1">
            <a:gsLst>
              <a:gs pos="0">
                <a:srgbClr val="1566A0">
                  <a:alpha val="90000"/>
                </a:srgbClr>
              </a:gs>
              <a:gs pos="100000">
                <a:schemeClr val="tx1">
                  <a:alpha val="0"/>
                </a:schemeClr>
              </a:gs>
              <a:gs pos="37000">
                <a:srgbClr val="13D7B2">
                  <a:alpha val="51000"/>
                </a:srgbClr>
              </a:gs>
            </a:gsLst>
            <a:path path="circle">
              <a:fillToRect l="100000" b="100000"/>
            </a:path>
            <a:tileRect t="-100000" r="-100000"/>
          </a:gradFill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432A86-4B29-91E0-B41B-0A1023867BEA}"/>
              </a:ext>
            </a:extLst>
          </p:cNvPr>
          <p:cNvSpPr txBox="1"/>
          <p:nvPr/>
        </p:nvSpPr>
        <p:spPr>
          <a:xfrm>
            <a:off x="4477461" y="967825"/>
            <a:ext cx="2855270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pPr algn="ctr"/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xv6 vs os161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" name="CasellaDiTesto 3">
            <a:extLst>
              <a:ext uri="{FF2B5EF4-FFF2-40B4-BE49-F238E27FC236}">
                <a16:creationId xmlns:a16="http://schemas.microsoft.com/office/drawing/2014/main" id="{DB54D70A-6C0F-4168-492A-3D225A7F1B73}"/>
              </a:ext>
            </a:extLst>
          </p:cNvPr>
          <p:cNvSpPr txBox="1"/>
          <p:nvPr/>
        </p:nvSpPr>
        <p:spPr>
          <a:xfrm>
            <a:off x="3405964" y="1421513"/>
            <a:ext cx="5259773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Spazio di indirizzamento virtuale</a:t>
            </a:r>
            <a:endParaRPr lang="it-IT" sz="24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D6A87A-1F38-451A-1CE6-EB1C1E501C39}"/>
              </a:ext>
            </a:extLst>
          </p:cNvPr>
          <p:cNvSpPr txBox="1"/>
          <p:nvPr/>
        </p:nvSpPr>
        <p:spPr>
          <a:xfrm>
            <a:off x="1344616" y="2052455"/>
            <a:ext cx="9502768" cy="40164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Limite massimo dello spazio di indirizzamento virtuale di 4 GB.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Suddivisione secondo il modello di  segmentazione classico: segmento codice, segmento dei dati e segmento dedicato allo </a:t>
            </a:r>
            <a:r>
              <a:rPr lang="it-IT" sz="20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stack</a:t>
            </a: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. </a:t>
            </a:r>
            <a:b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</a:br>
            <a:endParaRPr lang="en-US" sz="2000">
              <a:solidFill>
                <a:schemeClr val="bg1">
                  <a:lumMod val="95000"/>
                </a:schemeClr>
              </a:solidFill>
              <a:latin typeface="Poppins"/>
              <a:ea typeface="+mn-lt"/>
              <a:cs typeface="Poppins"/>
            </a:endParaRPr>
          </a:p>
          <a:p>
            <a:pPr>
              <a:spcAft>
                <a:spcPts val="1800"/>
              </a:spcAft>
            </a:pP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Lo spazio di indirizzamento è diviso in: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User </a:t>
            </a:r>
            <a:r>
              <a:rPr lang="it-IT" sz="20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space</a:t>
            </a: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    -&gt; porzione inferiore [0x0, KERNBASE]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Kernel </a:t>
            </a:r>
            <a:r>
              <a:rPr lang="it-IT" sz="2000" err="1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space</a:t>
            </a: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 -&gt; porzione superiore [KERNBASE, 0xFFFFFFFF]</a:t>
            </a:r>
            <a:b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</a:br>
            <a:endParaRPr lang="it-IT" sz="2000">
              <a:solidFill>
                <a:schemeClr val="bg1">
                  <a:lumMod val="95000"/>
                </a:schemeClr>
              </a:solidFill>
              <a:latin typeface="Poppins"/>
              <a:ea typeface="+mn-lt"/>
              <a:cs typeface="Poppins"/>
            </a:endParaRPr>
          </a:p>
          <a:p>
            <a:pPr>
              <a:spcAft>
                <a:spcPts val="1800"/>
              </a:spcAft>
            </a:pP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Poppins"/>
              </a:rPr>
              <a:t>Conclusione: Non ci sono particolari differenze fra i due sistemi operativi.</a:t>
            </a:r>
          </a:p>
        </p:txBody>
      </p:sp>
    </p:spTree>
    <p:extLst>
      <p:ext uri="{BB962C8B-B14F-4D97-AF65-F5344CB8AC3E}">
        <p14:creationId xmlns:p14="http://schemas.microsoft.com/office/powerpoint/2010/main" val="18678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1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DF3A1-8F4B-6C32-CEC0-7A53617D7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848CE5-1AEB-9062-2BDD-1FDF61B3E48A}"/>
              </a:ext>
            </a:extLst>
          </p:cNvPr>
          <p:cNvSpPr txBox="1"/>
          <p:nvPr/>
        </p:nvSpPr>
        <p:spPr>
          <a:xfrm>
            <a:off x="1153713" y="1004418"/>
            <a:ext cx="5484194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Algoritmi di scheduling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946748-6F39-283D-3D08-7601B6A7EFE9}"/>
              </a:ext>
            </a:extLst>
          </p:cNvPr>
          <p:cNvSpPr txBox="1"/>
          <p:nvPr/>
        </p:nvSpPr>
        <p:spPr>
          <a:xfrm>
            <a:off x="1153713" y="1635360"/>
            <a:ext cx="9884574" cy="4555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 </a:t>
            </a:r>
            <a:r>
              <a:rPr lang="it-IT" sz="200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scheduler</a:t>
            </a: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xv6 implementa un algoritmo di scheduling a priorità fissa basato su round-</a:t>
            </a:r>
            <a:r>
              <a:rPr lang="it-IT" sz="200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robin</a:t>
            </a: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 processi non hanno un valore di priorità associato, e l'ordine di esecuzione è determinato da un ciclo di round-</a:t>
            </a:r>
            <a:r>
              <a:rPr lang="it-IT" sz="200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robin</a:t>
            </a: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Il tempo di risposta è breve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Il tempo medio di attesa è lungo</a:t>
            </a:r>
          </a:p>
          <a:p>
            <a:pPr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In os161 è implementato il </a:t>
            </a:r>
            <a:r>
              <a:rPr lang="it-IT" sz="2000" err="1">
                <a:solidFill>
                  <a:srgbClr val="000000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Pre-emptive</a:t>
            </a: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Round </a:t>
            </a:r>
            <a:r>
              <a:rPr lang="it-IT" sz="2000" err="1">
                <a:solidFill>
                  <a:srgbClr val="000000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robin</a:t>
            </a: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Assegna a ciascun processo un quantum di tempo fisso per l'esecuzione sulla CPU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Approccio che cerca di garantire un trattamento equo tra i processi.</a:t>
            </a:r>
            <a:endParaRPr lang="it-IT" sz="2000">
              <a:solidFill>
                <a:srgbClr val="000000"/>
              </a:solidFill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3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FACB2-327D-9593-C59E-B7E06F68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5DCD67D3-4022-BF2C-8FBD-4F441EF90EC4}"/>
              </a:ext>
            </a:extLst>
          </p:cNvPr>
          <p:cNvSpPr/>
          <p:nvPr/>
        </p:nvSpPr>
        <p:spPr>
          <a:xfrm>
            <a:off x="-3312532" y="3269589"/>
            <a:ext cx="7200000" cy="7200000"/>
          </a:xfrm>
          <a:prstGeom prst="ellipse">
            <a:avLst/>
          </a:prstGeom>
          <a:gradFill flip="none" rotWithShape="1">
            <a:gsLst>
              <a:gs pos="0">
                <a:srgbClr val="1566A0">
                  <a:alpha val="90000"/>
                </a:srgbClr>
              </a:gs>
              <a:gs pos="100000">
                <a:schemeClr val="tx1">
                  <a:alpha val="0"/>
                </a:schemeClr>
              </a:gs>
              <a:gs pos="37000">
                <a:srgbClr val="13D7B2">
                  <a:alpha val="51000"/>
                </a:srgbClr>
              </a:gs>
            </a:gsLst>
            <a:path path="circle">
              <a:fillToRect t="100000" r="100000"/>
            </a:path>
            <a:tileRect l="-100000" b="-100000"/>
          </a:gradFill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5CC6185-212A-5D65-4E98-1F758650F294}"/>
              </a:ext>
            </a:extLst>
          </p:cNvPr>
          <p:cNvSpPr/>
          <p:nvPr/>
        </p:nvSpPr>
        <p:spPr>
          <a:xfrm>
            <a:off x="8341106" y="-2999390"/>
            <a:ext cx="7200000" cy="7200000"/>
          </a:xfrm>
          <a:prstGeom prst="ellipse">
            <a:avLst/>
          </a:prstGeom>
          <a:gradFill flip="none" rotWithShape="1">
            <a:gsLst>
              <a:gs pos="0">
                <a:srgbClr val="1566A0">
                  <a:alpha val="90000"/>
                </a:srgbClr>
              </a:gs>
              <a:gs pos="100000">
                <a:schemeClr val="tx1">
                  <a:alpha val="0"/>
                </a:schemeClr>
              </a:gs>
              <a:gs pos="37000">
                <a:srgbClr val="13D7B2">
                  <a:alpha val="51000"/>
                </a:srgbClr>
              </a:gs>
            </a:gsLst>
            <a:path path="circle">
              <a:fillToRect l="100000" b="100000"/>
            </a:path>
            <a:tileRect t="-100000" r="-100000"/>
          </a:gradFill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58028E-7FFC-4E87-C06C-E99568C0C3BA}"/>
              </a:ext>
            </a:extLst>
          </p:cNvPr>
          <p:cNvSpPr txBox="1"/>
          <p:nvPr/>
        </p:nvSpPr>
        <p:spPr>
          <a:xfrm>
            <a:off x="4477461" y="967825"/>
            <a:ext cx="2855270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pPr algn="ctr"/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xv6 vs os161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" name="CasellaDiTesto 3">
            <a:extLst>
              <a:ext uri="{FF2B5EF4-FFF2-40B4-BE49-F238E27FC236}">
                <a16:creationId xmlns:a16="http://schemas.microsoft.com/office/drawing/2014/main" id="{563AD575-463B-6A2A-113A-18A6430BE9E4}"/>
              </a:ext>
            </a:extLst>
          </p:cNvPr>
          <p:cNvSpPr txBox="1"/>
          <p:nvPr/>
        </p:nvSpPr>
        <p:spPr>
          <a:xfrm>
            <a:off x="3999766" y="1478663"/>
            <a:ext cx="3810659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24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Algoritmi di scheduling</a:t>
            </a:r>
            <a:endParaRPr lang="it-IT" sz="24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DC73532-A18D-83CC-745C-4A02EFEE2B17}"/>
              </a:ext>
            </a:extLst>
          </p:cNvPr>
          <p:cNvSpPr txBox="1"/>
          <p:nvPr/>
        </p:nvSpPr>
        <p:spPr>
          <a:xfrm>
            <a:off x="1543447" y="5032631"/>
            <a:ext cx="910510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In xv6 lo </a:t>
            </a:r>
            <a:r>
              <a:rPr lang="it-IT" sz="2000" err="1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scheduler</a:t>
            </a: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  si occupa dell’ordinamento di processi (in quanto mono-</a:t>
            </a:r>
            <a:r>
              <a:rPr lang="it-IT" sz="2000" err="1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thread</a:t>
            </a: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) mentre in os161 permette lo scheduling di </a:t>
            </a:r>
            <a:r>
              <a:rPr lang="it-IT" sz="2000" err="1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thread</a:t>
            </a:r>
            <a:r>
              <a:rPr lang="it-IT" sz="200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248358F-0ADB-F533-1460-01460E413917}"/>
              </a:ext>
            </a:extLst>
          </p:cNvPr>
          <p:cNvSpPr/>
          <p:nvPr/>
        </p:nvSpPr>
        <p:spPr>
          <a:xfrm>
            <a:off x="2057375" y="2437568"/>
            <a:ext cx="1179447" cy="836920"/>
          </a:xfrm>
          <a:prstGeom prst="roundRect">
            <a:avLst/>
          </a:prstGeom>
          <a:solidFill>
            <a:srgbClr val="51CD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Poppins" pitchFamily="2" charset="77"/>
                <a:cs typeface="Poppins" pitchFamily="2" charset="77"/>
              </a:rPr>
              <a:t>yield()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BA52340-3DF4-AADF-2F81-FDC190A46E9E}"/>
              </a:ext>
            </a:extLst>
          </p:cNvPr>
          <p:cNvSpPr/>
          <p:nvPr/>
        </p:nvSpPr>
        <p:spPr>
          <a:xfrm>
            <a:off x="4554191" y="2433834"/>
            <a:ext cx="1294600" cy="836920"/>
          </a:xfrm>
          <a:prstGeom prst="roundRect">
            <a:avLst/>
          </a:prstGeom>
          <a:solidFill>
            <a:srgbClr val="51CD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Poppins" pitchFamily="2" charset="77"/>
                <a:cs typeface="Poppins" pitchFamily="2" charset="77"/>
              </a:rPr>
              <a:t>sched</a:t>
            </a:r>
            <a:r>
              <a:rPr lang="it-IT">
                <a:latin typeface="Poppins" pitchFamily="2" charset="77"/>
                <a:cs typeface="Poppins" pitchFamily="2" charset="77"/>
              </a:rPr>
              <a:t>()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420761-C146-E423-5659-3F70BFC3FA6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236822" y="2852294"/>
            <a:ext cx="1317369" cy="3734"/>
          </a:xfrm>
          <a:prstGeom prst="straightConnector1">
            <a:avLst/>
          </a:prstGeom>
          <a:ln w="63500">
            <a:solidFill>
              <a:srgbClr val="13D7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5765839E-0AE1-8E47-FC7F-2137F052D2E1}"/>
              </a:ext>
            </a:extLst>
          </p:cNvPr>
          <p:cNvSpPr/>
          <p:nvPr/>
        </p:nvSpPr>
        <p:spPr>
          <a:xfrm>
            <a:off x="6131747" y="2437567"/>
            <a:ext cx="1678677" cy="836921"/>
          </a:xfrm>
          <a:prstGeom prst="roundRect">
            <a:avLst/>
          </a:prstGeom>
          <a:solidFill>
            <a:srgbClr val="51CD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Poppins" pitchFamily="2" charset="77"/>
                <a:cs typeface="Poppins" pitchFamily="2" charset="77"/>
              </a:rPr>
              <a:t>scheduler</a:t>
            </a:r>
            <a:r>
              <a:rPr lang="it-IT">
                <a:latin typeface="Poppins" pitchFamily="2" charset="77"/>
                <a:cs typeface="Poppins" pitchFamily="2" charset="77"/>
              </a:rPr>
              <a:t>()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50B1F1-A132-CA36-239B-0AB89F064F44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5848791" y="2852294"/>
            <a:ext cx="282956" cy="3734"/>
          </a:xfrm>
          <a:prstGeom prst="straightConnector1">
            <a:avLst/>
          </a:prstGeom>
          <a:ln w="63500">
            <a:solidFill>
              <a:srgbClr val="13D7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6F37803-7B3C-0DCE-0F86-36E3521339DE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7810424" y="2842738"/>
            <a:ext cx="359230" cy="13290"/>
          </a:xfrm>
          <a:prstGeom prst="straightConnector1">
            <a:avLst/>
          </a:prstGeom>
          <a:ln w="63500">
            <a:solidFill>
              <a:srgbClr val="13D7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18E75D2-10E4-928A-B78F-984D138943B9}"/>
              </a:ext>
            </a:extLst>
          </p:cNvPr>
          <p:cNvSpPr/>
          <p:nvPr/>
        </p:nvSpPr>
        <p:spPr>
          <a:xfrm>
            <a:off x="8169654" y="2424277"/>
            <a:ext cx="1274916" cy="836921"/>
          </a:xfrm>
          <a:prstGeom prst="roundRect">
            <a:avLst/>
          </a:prstGeom>
          <a:solidFill>
            <a:srgbClr val="51CD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Poppins" pitchFamily="2" charset="77"/>
                <a:cs typeface="Poppins" pitchFamily="2" charset="77"/>
              </a:rPr>
              <a:t>swtch</a:t>
            </a:r>
            <a:r>
              <a:rPr lang="it-IT">
                <a:latin typeface="Poppins" pitchFamily="2" charset="77"/>
                <a:cs typeface="Poppins" pitchFamily="2" charset="77"/>
              </a:rPr>
              <a:t>()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44E21112-179E-F403-4E07-0FB2212E0830}"/>
              </a:ext>
            </a:extLst>
          </p:cNvPr>
          <p:cNvSpPr/>
          <p:nvPr/>
        </p:nvSpPr>
        <p:spPr>
          <a:xfrm>
            <a:off x="2057375" y="3588411"/>
            <a:ext cx="2191426" cy="836920"/>
          </a:xfrm>
          <a:prstGeom prst="roundRect">
            <a:avLst/>
          </a:prstGeom>
          <a:solidFill>
            <a:srgbClr val="156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Poppins" pitchFamily="2" charset="77"/>
                <a:cs typeface="Poppins" pitchFamily="2" charset="77"/>
              </a:rPr>
              <a:t>thread_yield</a:t>
            </a:r>
            <a:r>
              <a:rPr lang="it-IT">
                <a:latin typeface="Poppins" pitchFamily="2" charset="77"/>
                <a:cs typeface="Poppins" pitchFamily="2" charset="77"/>
              </a:rPr>
              <a:t>()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70A0BBF2-341C-4DAE-4E71-49724673C1A3}"/>
              </a:ext>
            </a:extLst>
          </p:cNvPr>
          <p:cNvSpPr/>
          <p:nvPr/>
        </p:nvSpPr>
        <p:spPr>
          <a:xfrm>
            <a:off x="4554481" y="3583729"/>
            <a:ext cx="3275065" cy="836921"/>
          </a:xfrm>
          <a:prstGeom prst="roundRect">
            <a:avLst/>
          </a:prstGeom>
          <a:solidFill>
            <a:srgbClr val="156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Poppins" pitchFamily="2" charset="77"/>
                <a:cs typeface="Poppins" pitchFamily="2" charset="77"/>
              </a:rPr>
              <a:t>thread_switch</a:t>
            </a:r>
            <a:r>
              <a:rPr lang="it-IT">
                <a:latin typeface="Poppins" pitchFamily="2" charset="77"/>
                <a:cs typeface="Poppins" pitchFamily="2" charset="77"/>
              </a:rPr>
              <a:t>()</a:t>
            </a: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F729C4B0-373F-EF3F-B977-4BCA9D31DF61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 flipV="1">
            <a:off x="4248801" y="4002190"/>
            <a:ext cx="305680" cy="4681"/>
          </a:xfrm>
          <a:prstGeom prst="straightConnector1">
            <a:avLst/>
          </a:prstGeom>
          <a:ln w="63500">
            <a:solidFill>
              <a:srgbClr val="13D7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17469C6-5DFD-CB8F-10DD-ECE485A7BB54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7829546" y="4002190"/>
            <a:ext cx="342539" cy="0"/>
          </a:xfrm>
          <a:prstGeom prst="straightConnector1">
            <a:avLst/>
          </a:prstGeom>
          <a:ln w="63500">
            <a:solidFill>
              <a:srgbClr val="13D7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8362533C-D43C-2D0C-75DF-4E34B6CBE0F0}"/>
              </a:ext>
            </a:extLst>
          </p:cNvPr>
          <p:cNvSpPr/>
          <p:nvPr/>
        </p:nvSpPr>
        <p:spPr>
          <a:xfrm>
            <a:off x="8172085" y="3583729"/>
            <a:ext cx="3124967" cy="836921"/>
          </a:xfrm>
          <a:prstGeom prst="roundRect">
            <a:avLst/>
          </a:prstGeom>
          <a:solidFill>
            <a:srgbClr val="1566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Poppins" pitchFamily="2" charset="77"/>
                <a:cs typeface="Poppins" pitchFamily="2" charset="77"/>
              </a:rPr>
              <a:t>swtchframe_switch</a:t>
            </a:r>
            <a:r>
              <a:rPr lang="it-IT">
                <a:latin typeface="Poppins" pitchFamily="2" charset="77"/>
                <a:cs typeface="Poppins" pitchFamily="2" charset="77"/>
              </a:rPr>
              <a:t>()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2A5370C-2D59-A113-E6CB-5550DF7D3979}"/>
              </a:ext>
            </a:extLst>
          </p:cNvPr>
          <p:cNvSpPr txBox="1"/>
          <p:nvPr/>
        </p:nvSpPr>
        <p:spPr>
          <a:xfrm>
            <a:off x="924827" y="3771356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os161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4C602A09-72D3-CD27-7DD7-D222AEE4BBD0}"/>
              </a:ext>
            </a:extLst>
          </p:cNvPr>
          <p:cNvSpPr txBox="1"/>
          <p:nvPr/>
        </p:nvSpPr>
        <p:spPr>
          <a:xfrm>
            <a:off x="1157618" y="2625193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xv6</a:t>
            </a:r>
          </a:p>
        </p:txBody>
      </p:sp>
    </p:spTree>
    <p:extLst>
      <p:ext uri="{BB962C8B-B14F-4D97-AF65-F5344CB8AC3E}">
        <p14:creationId xmlns:p14="http://schemas.microsoft.com/office/powerpoint/2010/main" val="356713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1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1CD83"/>
            </a:gs>
            <a:gs pos="0">
              <a:srgbClr val="1566A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F120D-0D23-0CB0-4BFE-5C82400E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557E7A70-864D-25B0-B546-A54402D2A547}"/>
              </a:ext>
            </a:extLst>
          </p:cNvPr>
          <p:cNvSpPr/>
          <p:nvPr/>
        </p:nvSpPr>
        <p:spPr>
          <a:xfrm>
            <a:off x="-1" y="-3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494851-5B1A-1C4A-9FCD-0EB52A95D95F}"/>
              </a:ext>
            </a:extLst>
          </p:cNvPr>
          <p:cNvSpPr txBox="1"/>
          <p:nvPr/>
        </p:nvSpPr>
        <p:spPr>
          <a:xfrm>
            <a:off x="2409240" y="2429619"/>
            <a:ext cx="737351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000">
                <a:solidFill>
                  <a:schemeClr val="accent6">
                    <a:lumMod val="20000"/>
                    <a:lumOff val="80000"/>
                  </a:schemeClr>
                </a:solidFill>
                <a:latin typeface="Poppins SemiBold"/>
                <a:cs typeface="Poppins SemiBold"/>
              </a:rPr>
              <a:t>Sviluppo delle implementazioni mancanti</a:t>
            </a:r>
            <a:endParaRPr lang="it-IT" sz="4000">
              <a:solidFill>
                <a:schemeClr val="accent6">
                  <a:lumMod val="20000"/>
                  <a:lumOff val="80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07FE3D-A3EB-6B94-4661-85BF89E76D04}"/>
              </a:ext>
            </a:extLst>
          </p:cNvPr>
          <p:cNvSpPr txBox="1"/>
          <p:nvPr/>
        </p:nvSpPr>
        <p:spPr>
          <a:xfrm>
            <a:off x="5295938" y="3860038"/>
            <a:ext cx="1600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rgbClr val="E3F1D9"/>
                </a:solidFill>
                <a:latin typeface="Poppins" pitchFamily="2" charset="77"/>
                <a:cs typeface="Poppins" pitchFamily="2" charset="77"/>
              </a:rPr>
              <a:t>Parte 2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C313C70-D1F2-88FE-ED35-3DF7B9548C04}"/>
              </a:ext>
            </a:extLst>
          </p:cNvPr>
          <p:cNvCxnSpPr>
            <a:cxnSpLocks/>
          </p:cNvCxnSpPr>
          <p:nvPr/>
        </p:nvCxnSpPr>
        <p:spPr>
          <a:xfrm>
            <a:off x="1914272" y="3753058"/>
            <a:ext cx="8363451" cy="0"/>
          </a:xfrm>
          <a:prstGeom prst="line">
            <a:avLst/>
          </a:prstGeom>
          <a:ln w="50800">
            <a:solidFill>
              <a:srgbClr val="E3F1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0487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5C68B-176D-465D-0F3F-12DFAD4B0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5FC81C1-A9EF-197C-49B1-028840BE4FBC}"/>
              </a:ext>
            </a:extLst>
          </p:cNvPr>
          <p:cNvSpPr txBox="1"/>
          <p:nvPr/>
        </p:nvSpPr>
        <p:spPr>
          <a:xfrm>
            <a:off x="1153713" y="1102738"/>
            <a:ext cx="7475123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Installazione ed esecuzione XV6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1162E7A0-44E8-E279-AB18-B45B1B9DA4D8}"/>
              </a:ext>
            </a:extLst>
          </p:cNvPr>
          <p:cNvSpPr txBox="1"/>
          <p:nvPr/>
        </p:nvSpPr>
        <p:spPr>
          <a:xfrm>
            <a:off x="1153713" y="2033511"/>
            <a:ext cx="9502768" cy="34317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E’ possibile emulare xv6 nativamente in un ambiente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linux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con architettura x86, mentre su altri sistemi operativi è necessario usare un ulteriore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layer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di compatibilità.</a:t>
            </a:r>
          </a:p>
          <a:p>
            <a:pPr lvl="1"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Su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distribuizione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linux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x86 è possibile emulare con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qemu</a:t>
            </a:r>
            <a:endParaRPr lang="it-IT" sz="2000">
              <a:solidFill>
                <a:srgbClr val="000000"/>
              </a:solidFill>
              <a:latin typeface="Poppins SemiBold" panose="00000700000000000000" pitchFamily="2" charset="0"/>
              <a:ea typeface="+mn-lt"/>
              <a:cs typeface="Poppins SemiBold" panose="00000700000000000000" pitchFamily="2" charset="0"/>
            </a:endParaRPr>
          </a:p>
          <a:p>
            <a:pPr lvl="1"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Su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Windows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è necessario utilizzare WSL, da cui poi è disponibile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qemu</a:t>
            </a:r>
            <a:endParaRPr lang="it-IT" sz="2000">
              <a:solidFill>
                <a:srgbClr val="000000"/>
              </a:solidFill>
              <a:latin typeface="Poppins SemiBold" panose="00000700000000000000" pitchFamily="2" charset="0"/>
              <a:ea typeface="+mn-lt"/>
              <a:cs typeface="Poppins SemiBold" panose="00000700000000000000" pitchFamily="2" charset="0"/>
            </a:endParaRPr>
          </a:p>
          <a:p>
            <a:pPr lvl="1"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Su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MacOS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con chip arm M1 o superiori è necessario emulare una distribuzione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linux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x86 mediante UTM e solo dopo avviare l’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umulazione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tramite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qemu</a:t>
            </a:r>
            <a:endParaRPr lang="it-IT" sz="2000">
              <a:solidFill>
                <a:srgbClr val="000000"/>
              </a:solidFill>
              <a:latin typeface="Poppins SemiBold" panose="00000700000000000000" pitchFamily="2" charset="0"/>
              <a:ea typeface="+mn-lt"/>
              <a:cs typeface="Poppins SemiBold" panose="00000700000000000000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E74A732-AB7F-585F-8222-53BB6B3B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79" y="4455489"/>
            <a:ext cx="294309" cy="29430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7CA32A4-7CE2-0C72-F495-9C5547ECC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350" y="3967644"/>
            <a:ext cx="335169" cy="3351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A5A18AE-FA1C-126F-C615-1D351F82E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376" y="3388553"/>
            <a:ext cx="335169" cy="3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387817-4FED-2603-010A-0E06ADF7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A51D2B-8EAD-5F7A-4254-9A7183E6C1BE}"/>
              </a:ext>
            </a:extLst>
          </p:cNvPr>
          <p:cNvSpPr txBox="1"/>
          <p:nvPr/>
        </p:nvSpPr>
        <p:spPr>
          <a:xfrm>
            <a:off x="2358438" y="965627"/>
            <a:ext cx="7475123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Installazione ed esecuzione XV6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8BEE2979-921D-06F2-9304-C964194F7D2B}"/>
              </a:ext>
            </a:extLst>
          </p:cNvPr>
          <p:cNvSpPr txBox="1"/>
          <p:nvPr/>
        </p:nvSpPr>
        <p:spPr>
          <a:xfrm>
            <a:off x="0" y="1833590"/>
            <a:ext cx="578015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Istruzioni per l'installazione:</a:t>
            </a:r>
          </a:p>
        </p:txBody>
      </p:sp>
      <p:sp>
        <p:nvSpPr>
          <p:cNvPr id="3" name="CasellaDiTesto 5">
            <a:extLst>
              <a:ext uri="{FF2B5EF4-FFF2-40B4-BE49-F238E27FC236}">
                <a16:creationId xmlns:a16="http://schemas.microsoft.com/office/drawing/2014/main" id="{F6BC1BF4-4A8C-71BB-DCA1-717D1D1F0731}"/>
              </a:ext>
            </a:extLst>
          </p:cNvPr>
          <p:cNvSpPr txBox="1"/>
          <p:nvPr/>
        </p:nvSpPr>
        <p:spPr>
          <a:xfrm>
            <a:off x="7183884" y="1866243"/>
            <a:ext cx="383578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Istruzioni per l'esecuzione:</a:t>
            </a:r>
          </a:p>
        </p:txBody>
      </p:sp>
      <p:grpSp>
        <p:nvGrpSpPr>
          <p:cNvPr id="11" name="Snippet">
            <a:extLst>
              <a:ext uri="{FF2B5EF4-FFF2-40B4-BE49-F238E27FC236}">
                <a16:creationId xmlns:a16="http://schemas.microsoft.com/office/drawing/2014/main" id="{A15B8CAE-3C96-D38B-9C36-ADA7340FFC8A}"/>
              </a:ext>
            </a:extLst>
          </p:cNvPr>
          <p:cNvGrpSpPr/>
          <p:nvPr/>
        </p:nvGrpSpPr>
        <p:grpSpPr>
          <a:xfrm>
            <a:off x="1160290" y="2459433"/>
            <a:ext cx="5780156" cy="3147448"/>
            <a:chOff x="6382216" y="3422857"/>
            <a:chExt cx="5780156" cy="3147448"/>
          </a:xfrm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739854B2-9E76-D3E4-8F61-4CF6BD31E904}"/>
                </a:ext>
              </a:extLst>
            </p:cNvPr>
            <p:cNvSpPr/>
            <p:nvPr/>
          </p:nvSpPr>
          <p:spPr>
            <a:xfrm>
              <a:off x="6382216" y="3422857"/>
              <a:ext cx="5780156" cy="3147448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pPr>
                <a:spcAft>
                  <a:spcPts val="1800"/>
                </a:spcAft>
              </a:pP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sudo </a:t>
              </a: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apt-get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 </a:t>
              </a: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install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 </a:t>
              </a: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qemu</a:t>
              </a:r>
              <a:endParaRPr lang="it-IT" sz="15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endParaRPr>
            </a:p>
            <a:p>
              <a:pPr>
                <a:spcAft>
                  <a:spcPts val="1800"/>
                </a:spcAft>
              </a:pP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sudo </a:t>
              </a: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apt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 </a:t>
              </a: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install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 qemu-system-x86</a:t>
              </a:r>
            </a:p>
            <a:p>
              <a:pPr>
                <a:spcAft>
                  <a:spcPts val="1800"/>
                </a:spcAft>
              </a:pP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sudo </a:t>
              </a: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apt-get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 </a:t>
              </a: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install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 lib6c-dev:i386</a:t>
              </a:r>
            </a:p>
            <a:p>
              <a:pPr>
                <a:spcAft>
                  <a:spcPts val="1800"/>
                </a:spcAft>
              </a:pP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git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 clone 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https://github.com/mit-pdos/xv6-public.git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 xv6 </a:t>
              </a:r>
            </a:p>
            <a:p>
              <a:pPr>
                <a:spcAft>
                  <a:spcPts val="1800"/>
                </a:spcAft>
              </a:pP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chmod</a:t>
              </a: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 700 –R xv6</a:t>
              </a:r>
            </a:p>
            <a:p>
              <a:pPr>
                <a:spcAft>
                  <a:spcPts val="1800"/>
                </a:spcAft>
              </a:pP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cd xv6</a:t>
              </a:r>
            </a:p>
          </p:txBody>
        </p: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7F883C27-634D-76E3-4EF0-3DD2E53DFDD6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14" name="Ovale 13">
                <a:extLst>
                  <a:ext uri="{FF2B5EF4-FFF2-40B4-BE49-F238E27FC236}">
                    <a16:creationId xmlns:a16="http://schemas.microsoft.com/office/drawing/2014/main" id="{28E8F6CF-4616-6C8F-8610-A350DDDB70FE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15E87A1F-9EB4-7CCF-39CE-A018DAE74D61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19805746-8265-90BD-5FBA-C44567787776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" name="Snippet">
            <a:extLst>
              <a:ext uri="{FF2B5EF4-FFF2-40B4-BE49-F238E27FC236}">
                <a16:creationId xmlns:a16="http://schemas.microsoft.com/office/drawing/2014/main" id="{7D8D7F13-4662-E41E-22CF-C20C085514BC}"/>
              </a:ext>
            </a:extLst>
          </p:cNvPr>
          <p:cNvGrpSpPr/>
          <p:nvPr/>
        </p:nvGrpSpPr>
        <p:grpSpPr>
          <a:xfrm>
            <a:off x="7519861" y="2459433"/>
            <a:ext cx="3199345" cy="3147449"/>
            <a:chOff x="6382217" y="3362896"/>
            <a:chExt cx="3199345" cy="3147449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7D55B863-7D1C-AD3C-C925-2C3474506729}"/>
                </a:ext>
              </a:extLst>
            </p:cNvPr>
            <p:cNvSpPr/>
            <p:nvPr/>
          </p:nvSpPr>
          <p:spPr>
            <a:xfrm>
              <a:off x="6382217" y="3362896"/>
              <a:ext cx="3199345" cy="3147449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pPr>
                <a:spcAft>
                  <a:spcPts val="1800"/>
                </a:spcAft>
              </a:pP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make </a:t>
              </a: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clean</a:t>
              </a:r>
              <a:endParaRPr lang="it-IT" sz="15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endParaRPr>
            </a:p>
            <a:p>
              <a:pPr>
                <a:spcAft>
                  <a:spcPts val="1800"/>
                </a:spcAft>
              </a:pP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make</a:t>
              </a:r>
            </a:p>
            <a:p>
              <a:pPr>
                <a:spcAft>
                  <a:spcPts val="1800"/>
                </a:spcAft>
              </a:pPr>
              <a:r>
                <a:rPr lang="it-IT" sz="1500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make </a:t>
              </a:r>
              <a:r>
                <a:rPr lang="it-IT" sz="1500" err="1">
                  <a:solidFill>
                    <a:schemeClr val="bg1">
                      <a:lumMod val="95000"/>
                    </a:schemeClr>
                  </a:solidFill>
                  <a:latin typeface="Poppins"/>
                  <a:ea typeface="+mn-lt"/>
                  <a:cs typeface="+mn-lt"/>
                </a:rPr>
                <a:t>qemu-nox</a:t>
              </a:r>
              <a:endParaRPr lang="it-IT" sz="1500">
                <a:solidFill>
                  <a:schemeClr val="bg1">
                    <a:lumMod val="95000"/>
                  </a:schemeClr>
                </a:solidFill>
                <a:latin typeface="Poppins"/>
                <a:ea typeface="+mn-lt"/>
                <a:cs typeface="+mn-lt"/>
              </a:endParaRPr>
            </a:p>
          </p:txBody>
        </p: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72FA06D2-6FB2-17F4-CEFB-222FD0C11D13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A0A69811-C743-24D0-75DC-DADF49824F41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Ovale 21">
                <a:extLst>
                  <a:ext uri="{FF2B5EF4-FFF2-40B4-BE49-F238E27FC236}">
                    <a16:creationId xmlns:a16="http://schemas.microsoft.com/office/drawing/2014/main" id="{06FB5F4D-1FD0-D744-85B7-02FB05B36AEC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Ovale 22">
                <a:extLst>
                  <a:ext uri="{FF2B5EF4-FFF2-40B4-BE49-F238E27FC236}">
                    <a16:creationId xmlns:a16="http://schemas.microsoft.com/office/drawing/2014/main" id="{0E93B13C-D9F9-2FAE-0378-BCB521724322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7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7C2490-B1D6-4D6C-39E7-F02538BE5341}"/>
              </a:ext>
            </a:extLst>
          </p:cNvPr>
          <p:cNvSpPr txBox="1"/>
          <p:nvPr/>
        </p:nvSpPr>
        <p:spPr>
          <a:xfrm>
            <a:off x="1153713" y="1076157"/>
            <a:ext cx="4370107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rtlCol="0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Introduzione a xv6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5EB327-6482-B8C0-0F94-BCEFAAA16A70}"/>
              </a:ext>
            </a:extLst>
          </p:cNvPr>
          <p:cNvSpPr txBox="1"/>
          <p:nvPr/>
        </p:nvSpPr>
        <p:spPr>
          <a:xfrm>
            <a:off x="1153713" y="2113255"/>
            <a:ext cx="6809187" cy="34009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Kernel didattico ideato e mantenuto dal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MIT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tra il 2006 e il 2018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latin typeface="Poppins" pitchFamily="2" charset="77"/>
                <a:cs typeface="Poppins" pitchFamily="2" charset="77"/>
              </a:rPr>
              <a:t>Architettura </a:t>
            </a:r>
            <a:r>
              <a:rPr lang="it-IT" sz="2000">
                <a:latin typeface="Poppins SemiBold" panose="00000700000000000000" pitchFamily="2" charset="0"/>
                <a:cs typeface="Poppins SemiBold" panose="00000700000000000000" pitchFamily="2" charset="0"/>
              </a:rPr>
              <a:t>x86</a:t>
            </a:r>
            <a:r>
              <a:rPr lang="it-IT" sz="2000">
                <a:latin typeface="Poppins" pitchFamily="2" charset="77"/>
                <a:cs typeface="Poppins" pitchFamily="2" charset="77"/>
              </a:rPr>
              <a:t> a </a:t>
            </a:r>
            <a:r>
              <a:rPr lang="it-IT" sz="2000" b="1">
                <a:latin typeface="Poppins SemiBold" panose="00000700000000000000" pitchFamily="2" charset="0"/>
                <a:cs typeface="Poppins SemiBold" panose="00000700000000000000" pitchFamily="2" charset="0"/>
              </a:rPr>
              <a:t>32bit</a:t>
            </a:r>
            <a:r>
              <a:rPr lang="it-IT" sz="2000">
                <a:latin typeface="Poppins" pitchFamily="2" charset="77"/>
                <a:cs typeface="Poppins" pitchFamily="2" charset="77"/>
              </a:rPr>
              <a:t> con set di istruzioni </a:t>
            </a:r>
            <a:r>
              <a:rPr lang="it-IT" sz="2000">
                <a:latin typeface="Poppins SemiBold" panose="00000700000000000000" pitchFamily="2" charset="0"/>
                <a:cs typeface="Poppins SemiBold" panose="00000700000000000000" pitchFamily="2" charset="0"/>
              </a:rPr>
              <a:t>CISC</a:t>
            </a:r>
            <a:endParaRPr lang="en-US" sz="200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latin typeface="Poppins"/>
                <a:cs typeface="Poppins"/>
              </a:rPr>
              <a:t>Sviluppato in C ed Assembly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latin typeface="Poppins"/>
                <a:cs typeface="Poppins"/>
              </a:rPr>
              <a:t>Basato su UNIXv6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latin typeface="Poppins"/>
                <a:cs typeface="Poppins"/>
              </a:rPr>
              <a:t>Nel 2020 è stato realizzato il </a:t>
            </a:r>
            <a:r>
              <a:rPr lang="it-IT" sz="2000" err="1">
                <a:latin typeface="Poppins"/>
                <a:cs typeface="Poppins"/>
              </a:rPr>
              <a:t>porting</a:t>
            </a:r>
            <a:r>
              <a:rPr lang="it-IT" sz="2000">
                <a:latin typeface="Poppins"/>
                <a:cs typeface="Poppins"/>
              </a:rPr>
              <a:t> a RISC-V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latin typeface="Poppins"/>
                <a:cs typeface="Poppins"/>
              </a:rPr>
              <a:t>Kernel </a:t>
            </a:r>
            <a:r>
              <a:rPr lang="it-IT" sz="2000">
                <a:latin typeface="Poppins SemiBold" panose="00000700000000000000" pitchFamily="2" charset="0"/>
                <a:cs typeface="Poppins SemiBold" panose="00000700000000000000" pitchFamily="2" charset="0"/>
              </a:rPr>
              <a:t>multi-processo</a:t>
            </a:r>
            <a:r>
              <a:rPr lang="it-IT" sz="2000">
                <a:latin typeface="Poppins"/>
                <a:cs typeface="Poppins"/>
              </a:rPr>
              <a:t> ma non multi-</a:t>
            </a:r>
            <a:r>
              <a:rPr lang="it-IT" sz="2000" err="1">
                <a:latin typeface="Poppins"/>
                <a:cs typeface="Poppins"/>
              </a:rPr>
              <a:t>thread</a:t>
            </a:r>
            <a:endParaRPr lang="it-IT" sz="2000">
              <a:latin typeface="Poppins"/>
              <a:cs typeface="Poppi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17CDF7-5069-7A65-9DD8-9E5928588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116" y="2672185"/>
            <a:ext cx="2575171" cy="13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1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38258-D824-3EB2-E524-D8FF25034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 Software">
            <a:extLst>
              <a:ext uri="{FF2B5EF4-FFF2-40B4-BE49-F238E27FC236}">
                <a16:creationId xmlns:a16="http://schemas.microsoft.com/office/drawing/2014/main" id="{5BA6CCF6-E737-BDF6-BCCC-1D56CEB65F33}"/>
              </a:ext>
            </a:extLst>
          </p:cNvPr>
          <p:cNvSpPr txBox="1"/>
          <p:nvPr/>
        </p:nvSpPr>
        <p:spPr>
          <a:xfrm>
            <a:off x="3567102" y="638211"/>
            <a:ext cx="5057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Implementazioni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110AA7-5949-2924-5360-9EB477E475E7}"/>
              </a:ext>
            </a:extLst>
          </p:cNvPr>
          <p:cNvSpPr txBox="1"/>
          <p:nvPr/>
        </p:nvSpPr>
        <p:spPr>
          <a:xfrm>
            <a:off x="2704224" y="1398086"/>
            <a:ext cx="6783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 siamo occupati di implementare le seguenti funzionalità mancanti in xv6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D015738-2EF3-9670-1E33-7CB121A2AD16}"/>
              </a:ext>
            </a:extLst>
          </p:cNvPr>
          <p:cNvSpPr/>
          <p:nvPr/>
        </p:nvSpPr>
        <p:spPr>
          <a:xfrm>
            <a:off x="760878" y="2503636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CF8A95-9234-3F30-E0FC-328D337CB0D9}"/>
              </a:ext>
            </a:extLst>
          </p:cNvPr>
          <p:cNvSpPr txBox="1"/>
          <p:nvPr/>
        </p:nvSpPr>
        <p:spPr>
          <a:xfrm>
            <a:off x="1119530" y="3013499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Semaphore</a:t>
            </a:r>
            <a:endParaRPr lang="it-IT" sz="2800">
              <a:gradFill>
                <a:gsLst>
                  <a:gs pos="0">
                    <a:srgbClr val="51CD83"/>
                  </a:gs>
                  <a:gs pos="100000">
                    <a:srgbClr val="1566A0"/>
                  </a:gs>
                </a:gsLst>
                <a:lin ang="2700000" scaled="1"/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102C785-EA06-0676-35FD-13F8F24F8ABA}"/>
              </a:ext>
            </a:extLst>
          </p:cNvPr>
          <p:cNvSpPr/>
          <p:nvPr/>
        </p:nvSpPr>
        <p:spPr>
          <a:xfrm>
            <a:off x="4490244" y="2503636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FC323D2-16F8-4415-98BE-BD3E419E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07" y="3756818"/>
            <a:ext cx="1763056" cy="176305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12E4C9F-4C77-F413-DE73-B7871000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90" y="3756818"/>
            <a:ext cx="1617203" cy="161720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94DA8E-AFC3-9968-C3A5-713CC0949354}"/>
              </a:ext>
            </a:extLst>
          </p:cNvPr>
          <p:cNvSpPr txBox="1"/>
          <p:nvPr/>
        </p:nvSpPr>
        <p:spPr>
          <a:xfrm>
            <a:off x="4872489" y="3034766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Barrier</a:t>
            </a:r>
            <a:endParaRPr lang="it-IT" sz="2800">
              <a:gradFill>
                <a:gsLst>
                  <a:gs pos="0">
                    <a:srgbClr val="51CD83"/>
                  </a:gs>
                  <a:gs pos="100000">
                    <a:srgbClr val="1566A0"/>
                  </a:gs>
                </a:gsLst>
                <a:lin ang="2700000" scaled="1"/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D165D81-61D1-B2C9-E0C7-DBEA92561D91}"/>
              </a:ext>
            </a:extLst>
          </p:cNvPr>
          <p:cNvSpPr/>
          <p:nvPr/>
        </p:nvSpPr>
        <p:spPr>
          <a:xfrm>
            <a:off x="8223423" y="2503636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417291-EC4D-850A-7533-0A1E3663F9FB}"/>
              </a:ext>
            </a:extLst>
          </p:cNvPr>
          <p:cNvSpPr txBox="1"/>
          <p:nvPr/>
        </p:nvSpPr>
        <p:spPr>
          <a:xfrm>
            <a:off x="8605668" y="3013499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Input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D54610-D096-CF5D-126B-F5A2CCCF8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806" y="3767030"/>
            <a:ext cx="1543180" cy="15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46D43-ABE9-FF06-5AE5-09903378D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D1A97DE-940D-EAF6-ACFE-C60CF700FFFA}"/>
              </a:ext>
            </a:extLst>
          </p:cNvPr>
          <p:cNvSpPr/>
          <p:nvPr/>
        </p:nvSpPr>
        <p:spPr>
          <a:xfrm>
            <a:off x="3983487" y="780567"/>
            <a:ext cx="7767327" cy="543632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EBD5AE4-839B-647F-1A2C-7C81C33239BE}"/>
              </a:ext>
            </a:extLst>
          </p:cNvPr>
          <p:cNvSpPr/>
          <p:nvPr/>
        </p:nvSpPr>
        <p:spPr>
          <a:xfrm>
            <a:off x="473685" y="1616149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15740C-FDC7-984F-74A0-878A0D328B00}"/>
              </a:ext>
            </a:extLst>
          </p:cNvPr>
          <p:cNvSpPr txBox="1"/>
          <p:nvPr/>
        </p:nvSpPr>
        <p:spPr>
          <a:xfrm>
            <a:off x="832337" y="2126012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Semaphore</a:t>
            </a:r>
            <a:endParaRPr lang="it-IT" sz="2800">
              <a:gradFill>
                <a:gsLst>
                  <a:gs pos="0">
                    <a:srgbClr val="51CD83"/>
                  </a:gs>
                  <a:gs pos="100000">
                    <a:srgbClr val="1566A0"/>
                  </a:gs>
                </a:gsLst>
                <a:lin ang="2700000" scaled="1"/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C0CDA3-EF1E-93EC-4F8C-5A26F4E5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14" y="2869331"/>
            <a:ext cx="1763056" cy="176305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A4C90A-3223-AF37-3151-1DF8C8FAA5B2}"/>
              </a:ext>
            </a:extLst>
          </p:cNvPr>
          <p:cNvSpPr txBox="1"/>
          <p:nvPr/>
        </p:nvSpPr>
        <p:spPr>
          <a:xfrm>
            <a:off x="6571802" y="1092929"/>
            <a:ext cx="2872594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square" lIns="91440" tIns="45720" rIns="91440" bIns="45720" rtlCol="0" anchor="t">
            <a:spAutoFit/>
            <a:sp3d prstMaterial="matte"/>
          </a:bodyPr>
          <a:lstStyle/>
          <a:p>
            <a:r>
              <a:rPr lang="it-IT" sz="28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Strutture dati</a:t>
            </a:r>
            <a:endParaRPr lang="it-IT" sz="28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1" name="Snippet">
            <a:extLst>
              <a:ext uri="{FF2B5EF4-FFF2-40B4-BE49-F238E27FC236}">
                <a16:creationId xmlns:a16="http://schemas.microsoft.com/office/drawing/2014/main" id="{7BF894FD-2596-F65D-97EC-D8B181464B40}"/>
              </a:ext>
            </a:extLst>
          </p:cNvPr>
          <p:cNvGrpSpPr/>
          <p:nvPr/>
        </p:nvGrpSpPr>
        <p:grpSpPr>
          <a:xfrm>
            <a:off x="5430647" y="1685880"/>
            <a:ext cx="5154905" cy="4228628"/>
            <a:chOff x="6382216" y="3362895"/>
            <a:chExt cx="5154905" cy="4228628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181E7CFE-5DBE-DE32-97ED-DF925B0A9F92}"/>
                </a:ext>
              </a:extLst>
            </p:cNvPr>
            <p:cNvSpPr/>
            <p:nvPr/>
          </p:nvSpPr>
          <p:spPr>
            <a:xfrm>
              <a:off x="6382216" y="3362895"/>
              <a:ext cx="5154905" cy="4228628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6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// semaphore.</a:t>
              </a:r>
              <a:r>
                <a:rPr lang="it-IT" sz="1600" i="1" err="1">
                  <a:solidFill>
                    <a:srgbClr val="7F848E"/>
                  </a:solidFill>
                  <a:latin typeface="Fira Code Retina" pitchFamily="49" charset="0"/>
                </a:rPr>
                <a:t>h</a:t>
              </a:r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b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</a:b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#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define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MAX_PROC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32</a:t>
              </a:r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#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define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MAX_SEM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32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b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b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semaphore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{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const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char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name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count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spinlock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void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queue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MAX_PROC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unsigned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tail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unsigned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current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};</a:t>
              </a:r>
            </a:p>
            <a:p>
              <a:b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semaphore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semaphores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MAX_SEM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];</a:t>
              </a:r>
            </a:p>
          </p:txBody>
        </p: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32C3E21-7DA1-C8A8-8735-51286F3B5DD2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700DF16C-B91C-CD4E-4A64-EFC0C715291A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DB95D55F-7D56-7865-3E76-B2F99E67E379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48AF2EBF-9D8C-F953-02FB-2DAA6FA5BD05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827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C66DC-8621-96F4-D6BE-8B407C87F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4201209-4517-20D6-7F73-092EAFF8B5B0}"/>
              </a:ext>
            </a:extLst>
          </p:cNvPr>
          <p:cNvSpPr/>
          <p:nvPr/>
        </p:nvSpPr>
        <p:spPr>
          <a:xfrm>
            <a:off x="473685" y="1616149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CDD187-9951-5A81-E000-B26D5A0A5DFC}"/>
              </a:ext>
            </a:extLst>
          </p:cNvPr>
          <p:cNvSpPr txBox="1"/>
          <p:nvPr/>
        </p:nvSpPr>
        <p:spPr>
          <a:xfrm>
            <a:off x="832337" y="2126012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Semaphore</a:t>
            </a:r>
            <a:endParaRPr lang="it-IT" sz="2800">
              <a:gradFill>
                <a:gsLst>
                  <a:gs pos="0">
                    <a:srgbClr val="51CD83"/>
                  </a:gs>
                  <a:gs pos="100000">
                    <a:srgbClr val="1566A0"/>
                  </a:gs>
                </a:gsLst>
                <a:lin ang="2700000" scaled="1"/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CF5773F-051C-FBF4-6397-2212B0BE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14" y="2869331"/>
            <a:ext cx="1763056" cy="1763056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8315F7D-DCFB-0638-83E7-863B207B5763}"/>
              </a:ext>
            </a:extLst>
          </p:cNvPr>
          <p:cNvSpPr/>
          <p:nvPr/>
        </p:nvSpPr>
        <p:spPr>
          <a:xfrm>
            <a:off x="3931657" y="972844"/>
            <a:ext cx="7767327" cy="49123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5B346A-4075-D3A8-B758-687B6879B221}"/>
              </a:ext>
            </a:extLst>
          </p:cNvPr>
          <p:cNvSpPr txBox="1"/>
          <p:nvPr/>
        </p:nvSpPr>
        <p:spPr>
          <a:xfrm>
            <a:off x="4505739" y="1864012"/>
            <a:ext cx="6518547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FiraCode Nerd Font Med" panose="02000009000000000000" pitchFamily="49" charset="0"/>
                <a:cs typeface="Poppins SemiBold" panose="00000700000000000000" pitchFamily="2" charset="0"/>
              </a:rPr>
              <a:t>sem_create</a:t>
            </a:r>
            <a:br>
              <a:rPr lang="it-IT" sz="2000" b="1" spc="-150">
                <a:solidFill>
                  <a:srgbClr val="000000"/>
                </a:solidFill>
                <a:latin typeface="FiraCode Nerd Font Med" panose="02000009000000000000" pitchFamily="49" charset="0"/>
                <a:ea typeface="FiraCode Nerd Font Med" panose="02000009000000000000" pitchFamily="49" charset="0"/>
                <a:cs typeface="FiraCode Nerd Font Med" panose="02000009000000000000" pitchFamily="49" charset="0"/>
              </a:rPr>
            </a:br>
            <a:r>
              <a:rPr lang="it-IT" sz="2000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  <a:t>inizializza il semaforo con indice </a:t>
            </a:r>
            <a:r>
              <a:rPr lang="it-IT" sz="2000" err="1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  <a:t>s</a:t>
            </a:r>
            <a:r>
              <a:rPr lang="it-IT" sz="2000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  <a:t>, inizializza il contatore al valore fornito </a:t>
            </a:r>
            <a:r>
              <a:rPr lang="it-IT" sz="2000" err="1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  <a:t>count</a:t>
            </a:r>
            <a:r>
              <a:rPr lang="it-IT" sz="2000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  <a:t> indicando il numero di processi che possono accedere alla zona critica.</a:t>
            </a:r>
            <a:endParaRPr lang="it-IT" sz="2000" spc="-150">
              <a:solidFill>
                <a:srgbClr val="000000"/>
              </a:solidFill>
              <a:latin typeface="Fira Code Medium" pitchFamily="49" charset="0"/>
              <a:ea typeface="Fira Code Medium" pitchFamily="49" charset="0"/>
              <a:cs typeface="Fira Code Medium" pitchFamily="49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Fira Code Medium" pitchFamily="49" charset="0"/>
                <a:cs typeface="Poppins SemiBold" panose="00000700000000000000" pitchFamily="2" charset="0"/>
              </a:rPr>
              <a:t>sem_wait</a:t>
            </a:r>
            <a:br>
              <a:rPr lang="it-IT" sz="2000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</a:br>
            <a:r>
              <a:rPr lang="it-IT" sz="2000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  <a:t>mette il processo chiamante in attesa sul semaforo 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sem_signal</a:t>
            </a:r>
            <a:br>
              <a:rPr lang="it-IT" sz="2000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</a:br>
            <a:r>
              <a:rPr lang="it-IT" sz="2000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  <a:t>sveglia tutti i processi in attesa sul semaforo s.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23FC9E-2F25-7AF3-930C-73F91AFE5457}"/>
              </a:ext>
            </a:extLst>
          </p:cNvPr>
          <p:cNvSpPr txBox="1"/>
          <p:nvPr/>
        </p:nvSpPr>
        <p:spPr>
          <a:xfrm>
            <a:off x="6681035" y="1221524"/>
            <a:ext cx="2268570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square" lIns="91440" tIns="45720" rIns="91440" bIns="45720" rtlCol="0" anchor="t">
            <a:spAutoFit/>
            <a:sp3d prstMaterial="matte"/>
          </a:bodyPr>
          <a:lstStyle/>
          <a:p>
            <a:pPr algn="ctr"/>
            <a:r>
              <a:rPr lang="it-IT" sz="28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Funzioni</a:t>
            </a:r>
            <a:endParaRPr lang="it-IT" sz="28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77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9A1AF-9EBD-043A-9F4F-544B9EF9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D1A1D0D-DD01-5FE2-B489-641C6E08E63C}"/>
              </a:ext>
            </a:extLst>
          </p:cNvPr>
          <p:cNvSpPr/>
          <p:nvPr/>
        </p:nvSpPr>
        <p:spPr>
          <a:xfrm>
            <a:off x="473685" y="1616149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94EEA7-3251-45FE-3323-2E5B20ED0964}"/>
              </a:ext>
            </a:extLst>
          </p:cNvPr>
          <p:cNvSpPr txBox="1"/>
          <p:nvPr/>
        </p:nvSpPr>
        <p:spPr>
          <a:xfrm>
            <a:off x="832337" y="2126012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Semaphore</a:t>
            </a:r>
            <a:endParaRPr lang="it-IT" sz="2800">
              <a:gradFill>
                <a:gsLst>
                  <a:gs pos="0">
                    <a:srgbClr val="51CD83"/>
                  </a:gs>
                  <a:gs pos="100000">
                    <a:srgbClr val="1566A0"/>
                  </a:gs>
                </a:gsLst>
                <a:lin ang="2700000" scaled="1"/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44D859-3CC3-5D70-64F2-3F66ACFA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14" y="2869331"/>
            <a:ext cx="1763056" cy="1763056"/>
          </a:xfrm>
          <a:prstGeom prst="rect">
            <a:avLst/>
          </a:prstGeom>
        </p:spPr>
      </p:pic>
      <p:grpSp>
        <p:nvGrpSpPr>
          <p:cNvPr id="2" name="Snippet">
            <a:extLst>
              <a:ext uri="{FF2B5EF4-FFF2-40B4-BE49-F238E27FC236}">
                <a16:creationId xmlns:a16="http://schemas.microsoft.com/office/drawing/2014/main" id="{40198F7E-D887-94A2-0327-A3538AC7F256}"/>
              </a:ext>
            </a:extLst>
          </p:cNvPr>
          <p:cNvGrpSpPr/>
          <p:nvPr/>
        </p:nvGrpSpPr>
        <p:grpSpPr>
          <a:xfrm>
            <a:off x="5519828" y="3800448"/>
            <a:ext cx="5981579" cy="2882806"/>
            <a:chOff x="6382216" y="3362896"/>
            <a:chExt cx="5981579" cy="2882806"/>
          </a:xfrm>
          <a:effectLst/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C41DE692-DCC9-3EEC-DAB3-F9F758B811DC}"/>
                </a:ext>
              </a:extLst>
            </p:cNvPr>
            <p:cNvSpPr/>
            <p:nvPr/>
          </p:nvSpPr>
          <p:spPr>
            <a:xfrm>
              <a:off x="6382216" y="3362896"/>
              <a:ext cx="5981579" cy="2882806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void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sem_signal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i="1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){        </a:t>
              </a:r>
              <a:r>
                <a:rPr lang="it-IT" sz="16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// </a:t>
              </a:r>
              <a:r>
                <a:rPr lang="it-IT" sz="1600" b="0" i="1" err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semaphore.c</a:t>
              </a:r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semaphore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semaphores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];</a:t>
              </a:r>
            </a:p>
            <a:p>
              <a:endParaRPr lang="it-IT" sz="1600" b="0">
                <a:solidFill>
                  <a:srgbClr val="61AFEF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acquire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);</a:t>
              </a:r>
            </a:p>
            <a:p>
              <a:r>
                <a:rPr lang="it-IT" sz="16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count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count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+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current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(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current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+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%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MAX_PROC;</a:t>
              </a:r>
            </a:p>
            <a:p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wakeup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);</a:t>
              </a:r>
            </a:p>
            <a:p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 release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);</a:t>
              </a:r>
            </a:p>
            <a:p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}</a:t>
              </a:r>
            </a:p>
            <a:p>
              <a:br>
                <a:rPr lang="it-IT" sz="11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br>
                <a:rPr lang="it-IT" sz="11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endParaRPr lang="it-IT" sz="11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</p:txBody>
        </p: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D0EAB897-288B-DBD5-008B-D7E75739F7D9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10" name="Ovale 9">
                <a:extLst>
                  <a:ext uri="{FF2B5EF4-FFF2-40B4-BE49-F238E27FC236}">
                    <a16:creationId xmlns:a16="http://schemas.microsoft.com/office/drawing/2014/main" id="{42CD8B8A-444F-78B1-6B09-BBB511C7D4AA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Ovale 11">
                <a:extLst>
                  <a:ext uri="{FF2B5EF4-FFF2-40B4-BE49-F238E27FC236}">
                    <a16:creationId xmlns:a16="http://schemas.microsoft.com/office/drawing/2014/main" id="{1074CAA5-EB8C-DE36-3256-C2E0A2E13F61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65F6489-2B56-EA49-F85B-85ADD4034DF6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4" name="Snippet">
            <a:extLst>
              <a:ext uri="{FF2B5EF4-FFF2-40B4-BE49-F238E27FC236}">
                <a16:creationId xmlns:a16="http://schemas.microsoft.com/office/drawing/2014/main" id="{6F8423A2-155A-1B82-3E84-744F3A8EA856}"/>
              </a:ext>
            </a:extLst>
          </p:cNvPr>
          <p:cNvGrpSpPr/>
          <p:nvPr/>
        </p:nvGrpSpPr>
        <p:grpSpPr>
          <a:xfrm>
            <a:off x="4595516" y="258430"/>
            <a:ext cx="5981579" cy="3325613"/>
            <a:chOff x="6382216" y="3362895"/>
            <a:chExt cx="5981579" cy="3325613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3B89F66D-D8E7-73CB-2AFC-A8B503030F46}"/>
                </a:ext>
              </a:extLst>
            </p:cNvPr>
            <p:cNvSpPr/>
            <p:nvPr/>
          </p:nvSpPr>
          <p:spPr>
            <a:xfrm>
              <a:off x="6382216" y="3362895"/>
              <a:ext cx="5981579" cy="3325613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void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sem_wait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i="1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){          </a:t>
              </a:r>
              <a:r>
                <a:rPr lang="it-IT" sz="16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// </a:t>
              </a:r>
              <a:r>
                <a:rPr lang="it-IT" sz="1600" b="0" i="1" err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semaphore.c</a:t>
              </a:r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semaphore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semaphores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];</a:t>
              </a:r>
            </a:p>
            <a:p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</a:p>
            <a:p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acquire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);</a:t>
              </a:r>
            </a:p>
            <a:p>
              <a:r>
                <a:rPr lang="it-IT" sz="16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queue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tail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myproc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();  </a:t>
              </a:r>
              <a:endParaRPr lang="it-IT" sz="1600">
                <a:solidFill>
                  <a:srgbClr val="ABB2BF"/>
                </a:solidFill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tail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(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tail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+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%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MAX_PROC;</a:t>
              </a:r>
            </a:p>
            <a:p>
              <a:b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while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count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==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</a:t>
              </a:r>
            </a:p>
            <a:p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  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sleep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,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);</a:t>
              </a:r>
            </a:p>
            <a:p>
              <a:r>
                <a:rPr lang="it-IT" sz="16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count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count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-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 release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sem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);</a:t>
              </a:r>
            </a:p>
            <a:p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}</a:t>
              </a:r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34B8895-3EFE-E85A-33E5-58B511F57861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1DE9B9D0-B2D1-0344-E8E0-65F596F1EA4C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E903CE29-6505-FDDC-F811-1F77FAC53F0A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Ovale 18">
                <a:extLst>
                  <a:ext uri="{FF2B5EF4-FFF2-40B4-BE49-F238E27FC236}">
                    <a16:creationId xmlns:a16="http://schemas.microsoft.com/office/drawing/2014/main" id="{ACE40AF9-F32C-7E10-241E-8C4B2159F360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62880DB-25F8-C78B-C64C-2BAA983DE93E}"/>
              </a:ext>
            </a:extLst>
          </p:cNvPr>
          <p:cNvSpPr txBox="1"/>
          <p:nvPr/>
        </p:nvSpPr>
        <p:spPr>
          <a:xfrm rot="5400000">
            <a:off x="10599661" y="4980241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SIGNAL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AA6F270-2EE4-EC1A-5E04-F05648CE7604}"/>
              </a:ext>
            </a:extLst>
          </p:cNvPr>
          <p:cNvSpPr txBox="1"/>
          <p:nvPr/>
        </p:nvSpPr>
        <p:spPr>
          <a:xfrm rot="5400000">
            <a:off x="9675350" y="1578713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WAIT</a:t>
            </a:r>
          </a:p>
        </p:txBody>
      </p:sp>
    </p:spTree>
    <p:extLst>
      <p:ext uri="{BB962C8B-B14F-4D97-AF65-F5344CB8AC3E}">
        <p14:creationId xmlns:p14="http://schemas.microsoft.com/office/powerpoint/2010/main" val="177874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8E238C-9C71-9B61-8C77-B79D7A57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B65BB20E-6C88-C6D6-D7DC-4995188EF3CF}"/>
              </a:ext>
            </a:extLst>
          </p:cNvPr>
          <p:cNvSpPr/>
          <p:nvPr/>
        </p:nvSpPr>
        <p:spPr>
          <a:xfrm>
            <a:off x="3950985" y="875084"/>
            <a:ext cx="7767327" cy="51078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5">
            <a:extLst>
              <a:ext uri="{FF2B5EF4-FFF2-40B4-BE49-F238E27FC236}">
                <a16:creationId xmlns:a16="http://schemas.microsoft.com/office/drawing/2014/main" id="{C2004CE2-542A-807C-6CAA-314770D881AA}"/>
              </a:ext>
            </a:extLst>
          </p:cNvPr>
          <p:cNvSpPr/>
          <p:nvPr/>
        </p:nvSpPr>
        <p:spPr>
          <a:xfrm>
            <a:off x="441186" y="1685880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9">
            <a:extLst>
              <a:ext uri="{FF2B5EF4-FFF2-40B4-BE49-F238E27FC236}">
                <a16:creationId xmlns:a16="http://schemas.microsoft.com/office/drawing/2014/main" id="{D452D84C-4AB4-6B8A-98CC-DB1DC808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58" y="2939062"/>
            <a:ext cx="1617203" cy="1617203"/>
          </a:xfrm>
          <a:prstGeom prst="rect">
            <a:avLst/>
          </a:prstGeom>
        </p:spPr>
      </p:pic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716F4FC3-81E0-1A4C-5D58-03E162EA7B26}"/>
              </a:ext>
            </a:extLst>
          </p:cNvPr>
          <p:cNvSpPr txBox="1"/>
          <p:nvPr/>
        </p:nvSpPr>
        <p:spPr>
          <a:xfrm>
            <a:off x="823431" y="2195743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Barrier</a:t>
            </a:r>
            <a:endParaRPr lang="it-IT" sz="2800">
              <a:gradFill>
                <a:gsLst>
                  <a:gs pos="0">
                    <a:srgbClr val="51CD83"/>
                  </a:gs>
                  <a:gs pos="100000">
                    <a:srgbClr val="1566A0"/>
                  </a:gs>
                </a:gsLst>
                <a:lin ang="2700000" scaled="1"/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96112B-3145-9F22-5FF5-DF9EEE54A23C}"/>
              </a:ext>
            </a:extLst>
          </p:cNvPr>
          <p:cNvSpPr txBox="1"/>
          <p:nvPr/>
        </p:nvSpPr>
        <p:spPr>
          <a:xfrm>
            <a:off x="6398350" y="1273329"/>
            <a:ext cx="2872594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square" lIns="91440" tIns="45720" rIns="91440" bIns="45720" rtlCol="0" anchor="t">
            <a:spAutoFit/>
            <a:sp3d prstMaterial="matte"/>
          </a:bodyPr>
          <a:lstStyle/>
          <a:p>
            <a:r>
              <a:rPr lang="it-IT" sz="28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Strutture dati</a:t>
            </a:r>
            <a:endParaRPr lang="it-IT" sz="28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" name="Snippet">
            <a:extLst>
              <a:ext uri="{FF2B5EF4-FFF2-40B4-BE49-F238E27FC236}">
                <a16:creationId xmlns:a16="http://schemas.microsoft.com/office/drawing/2014/main" id="{CFD2883D-38AF-5019-123D-D18AE0A3A10B}"/>
              </a:ext>
            </a:extLst>
          </p:cNvPr>
          <p:cNvGrpSpPr/>
          <p:nvPr/>
        </p:nvGrpSpPr>
        <p:grpSpPr>
          <a:xfrm>
            <a:off x="5257195" y="2152152"/>
            <a:ext cx="5154905" cy="3144405"/>
            <a:chOff x="6382216" y="3362895"/>
            <a:chExt cx="5154905" cy="3144405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66BC416E-16D5-E905-5B34-C6D35F40BE87}"/>
                </a:ext>
              </a:extLst>
            </p:cNvPr>
            <p:cNvSpPr/>
            <p:nvPr/>
          </p:nvSpPr>
          <p:spPr>
            <a:xfrm>
              <a:off x="6382216" y="3362895"/>
              <a:ext cx="5154905" cy="3144405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6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// </a:t>
              </a:r>
              <a:r>
                <a:rPr lang="it-IT" sz="1600" b="0" i="1" err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barrier.</a:t>
              </a:r>
              <a:r>
                <a:rPr lang="it-IT" sz="1600" i="1" err="1">
                  <a:solidFill>
                    <a:srgbClr val="7F848E"/>
                  </a:solidFill>
                  <a:latin typeface="Fira Code Retina" pitchFamily="49" charset="0"/>
                </a:rPr>
                <a:t>h</a:t>
              </a:r>
              <a:endParaRPr lang="it-IT" sz="1600" i="1">
                <a:solidFill>
                  <a:srgbClr val="ABB2BF"/>
                </a:solidFill>
                <a:latin typeface="Fira Code Retina" pitchFamily="49" charset="0"/>
              </a:endParaRPr>
            </a:p>
            <a:p>
              <a:endParaRPr lang="it-IT" sz="1600" b="0">
                <a:solidFill>
                  <a:srgbClr val="C678DD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#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define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MAX_BARRIERS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32</a:t>
              </a:r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b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barrier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{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uint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nproc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char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name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spinlock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};</a:t>
              </a:r>
            </a:p>
            <a:p>
              <a:b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barrier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barriers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MAX_BARRIERS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];</a:t>
              </a:r>
            </a:p>
          </p:txBody>
        </p: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8AA2C125-9D2A-525D-F03B-65E66964226E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69E9E012-A342-5CD9-BC04-ADEB086FAD1A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BA4B8D88-C430-F54A-1B2C-B1713FD38775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98FB0EB6-8468-9217-B722-68F125495B6F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97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490DA-F347-0FBC-8AB3-E39E9330F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962C681-0604-3C5B-3072-39D6C7309204}"/>
              </a:ext>
            </a:extLst>
          </p:cNvPr>
          <p:cNvSpPr/>
          <p:nvPr/>
        </p:nvSpPr>
        <p:spPr>
          <a:xfrm>
            <a:off x="3950985" y="929594"/>
            <a:ext cx="7767327" cy="49587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5">
            <a:extLst>
              <a:ext uri="{FF2B5EF4-FFF2-40B4-BE49-F238E27FC236}">
                <a16:creationId xmlns:a16="http://schemas.microsoft.com/office/drawing/2014/main" id="{580D12F8-F66A-F582-C949-46FD5ED73199}"/>
              </a:ext>
            </a:extLst>
          </p:cNvPr>
          <p:cNvSpPr/>
          <p:nvPr/>
        </p:nvSpPr>
        <p:spPr>
          <a:xfrm>
            <a:off x="441186" y="1685880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9">
            <a:extLst>
              <a:ext uri="{FF2B5EF4-FFF2-40B4-BE49-F238E27FC236}">
                <a16:creationId xmlns:a16="http://schemas.microsoft.com/office/drawing/2014/main" id="{4EC8D475-275F-DDDB-5003-2BBD1DDF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58" y="2939062"/>
            <a:ext cx="1617203" cy="1617203"/>
          </a:xfrm>
          <a:prstGeom prst="rect">
            <a:avLst/>
          </a:prstGeom>
        </p:spPr>
      </p:pic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BC25986F-EA23-A6D7-5892-03678CF33158}"/>
              </a:ext>
            </a:extLst>
          </p:cNvPr>
          <p:cNvSpPr txBox="1"/>
          <p:nvPr/>
        </p:nvSpPr>
        <p:spPr>
          <a:xfrm>
            <a:off x="823431" y="2195743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Barrier</a:t>
            </a:r>
            <a:endParaRPr lang="it-IT" sz="2800">
              <a:gradFill>
                <a:gsLst>
                  <a:gs pos="0">
                    <a:srgbClr val="51CD83"/>
                  </a:gs>
                  <a:gs pos="100000">
                    <a:srgbClr val="1566A0"/>
                  </a:gs>
                </a:gsLst>
                <a:lin ang="2700000" scaled="1"/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CasellaDiTesto 10">
            <a:extLst>
              <a:ext uri="{FF2B5EF4-FFF2-40B4-BE49-F238E27FC236}">
                <a16:creationId xmlns:a16="http://schemas.microsoft.com/office/drawing/2014/main" id="{040FF09E-582D-7833-A295-C6C60AB8A287}"/>
              </a:ext>
            </a:extLst>
          </p:cNvPr>
          <p:cNvSpPr txBox="1"/>
          <p:nvPr/>
        </p:nvSpPr>
        <p:spPr>
          <a:xfrm>
            <a:off x="4380608" y="2195743"/>
            <a:ext cx="6908079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FiraCode Nerd Font Med" panose="02000009000000000000" pitchFamily="49" charset="0"/>
                <a:cs typeface="Poppins SemiBold" panose="00000700000000000000" pitchFamily="2" charset="0"/>
              </a:rPr>
              <a:t>barrier_create</a:t>
            </a:r>
            <a:br>
              <a:rPr lang="it-IT" sz="2000">
                <a:solidFill>
                  <a:srgbClr val="000000"/>
                </a:solidFill>
                <a:latin typeface="FiraCode Nerd Font Med" panose="02000009000000000000" pitchFamily="49" charset="0"/>
                <a:ea typeface="FiraCode Nerd Font Med" panose="02000009000000000000" pitchFamily="49" charset="0"/>
                <a:cs typeface="FiraCode Nerd Font Med" panose="02000009000000000000" pitchFamily="49" charset="0"/>
              </a:rPr>
            </a:b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inizializza la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barrier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con indice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n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,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nproc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 è il numero di processi che devono mettersi in attesa per sbloccarsi.</a:t>
            </a:r>
            <a:br>
              <a:rPr lang="it-IT" sz="2000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</a:br>
            <a:endParaRPr lang="it-IT" sz="2000">
              <a:solidFill>
                <a:srgbClr val="000000"/>
              </a:solidFill>
              <a:latin typeface="Fira Code Medium" pitchFamily="49" charset="0"/>
              <a:ea typeface="Fira Code Medium" pitchFamily="49" charset="0"/>
              <a:cs typeface="Fira Code Medium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Fira Code Medium"/>
                <a:cs typeface="Poppins SemiBold" panose="00000700000000000000" pitchFamily="2" charset="0"/>
              </a:rPr>
              <a:t>barrier_wait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ea typeface="Fira Code Medium"/>
                <a:cs typeface="Poppins SemiBold" panose="00000700000000000000" pitchFamily="2" charset="0"/>
              </a:rPr>
              <a:t> </a:t>
            </a:r>
            <a:br>
              <a:rPr lang="it-IT" sz="2000">
                <a:solidFill>
                  <a:srgbClr val="000000"/>
                </a:solidFill>
                <a:latin typeface="Poppins" pitchFamily="2" charset="77"/>
                <a:ea typeface="+mn-lt"/>
                <a:cs typeface="Poppins" pitchFamily="2" charset="77"/>
              </a:rPr>
            </a:b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mette il processo chiamante in attesa sulla n-esima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barrier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messa a disposizione dal sistema.</a:t>
            </a:r>
            <a:endParaRPr lang="it-IT" sz="2000">
              <a:solidFill>
                <a:srgbClr val="374151"/>
              </a:solidFill>
              <a:latin typeface="Poppins" pitchFamily="2" charset="77"/>
              <a:ea typeface="+mn-lt"/>
              <a:cs typeface="Poppins" pitchFamily="2" charset="77"/>
            </a:endParaRP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5AFD2070-A27B-4A49-2620-1083C9DA6548}"/>
              </a:ext>
            </a:extLst>
          </p:cNvPr>
          <p:cNvSpPr txBox="1"/>
          <p:nvPr/>
        </p:nvSpPr>
        <p:spPr>
          <a:xfrm>
            <a:off x="6700363" y="1424270"/>
            <a:ext cx="2268570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square" lIns="91440" tIns="45720" rIns="91440" bIns="45720" rtlCol="0" anchor="t">
            <a:spAutoFit/>
            <a:sp3d prstMaterial="matte"/>
          </a:bodyPr>
          <a:lstStyle/>
          <a:p>
            <a:pPr algn="ctr"/>
            <a:r>
              <a:rPr lang="it-IT" sz="28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Funzioni</a:t>
            </a:r>
            <a:endParaRPr lang="it-IT" sz="28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51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9A1AF-9EBD-043A-9F4F-544B9EF9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nippet">
            <a:extLst>
              <a:ext uri="{FF2B5EF4-FFF2-40B4-BE49-F238E27FC236}">
                <a16:creationId xmlns:a16="http://schemas.microsoft.com/office/drawing/2014/main" id="{6F8423A2-155A-1B82-3E84-744F3A8EA856}"/>
              </a:ext>
            </a:extLst>
          </p:cNvPr>
          <p:cNvGrpSpPr/>
          <p:nvPr/>
        </p:nvGrpSpPr>
        <p:grpSpPr>
          <a:xfrm>
            <a:off x="5165587" y="3193737"/>
            <a:ext cx="5741624" cy="3352840"/>
            <a:chOff x="6382216" y="3362895"/>
            <a:chExt cx="5741624" cy="3352840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3B89F66D-D8E7-73CB-2AFC-A8B503030F46}"/>
                </a:ext>
              </a:extLst>
            </p:cNvPr>
            <p:cNvSpPr/>
            <p:nvPr/>
          </p:nvSpPr>
          <p:spPr>
            <a:xfrm>
              <a:off x="6382216" y="3362895"/>
              <a:ext cx="5741624" cy="3352840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void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barrier_wait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i="1" err="1">
                  <a:solidFill>
                    <a:srgbClr val="E06C75"/>
                  </a:solidFill>
                  <a:latin typeface="Fira Code Retina" pitchFamily="49" charset="0"/>
                </a:rPr>
                <a:t>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){ </a:t>
              </a: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barrier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b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400" err="1">
                  <a:solidFill>
                    <a:srgbClr val="E06C75"/>
                  </a:solidFill>
                  <a:latin typeface="Fira Code Retina" pitchFamily="49" charset="0"/>
                </a:rPr>
                <a:t>barriers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400" err="1">
                  <a:solidFill>
                    <a:srgbClr val="ABB2BF"/>
                  </a:solidFill>
                  <a:latin typeface="Fira Code Retina" pitchFamily="49" charset="0"/>
                </a:rPr>
                <a:t>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];</a:t>
              </a:r>
            </a:p>
            <a:p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</a:p>
            <a:p>
              <a:r>
                <a:rPr lang="it-IT" sz="14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acquire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4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);</a:t>
              </a:r>
            </a:p>
            <a:p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  </a:t>
              </a:r>
              <a:r>
                <a:rPr lang="it-IT" sz="14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400" err="1">
                  <a:solidFill>
                    <a:srgbClr val="E06C75"/>
                  </a:solidFill>
                  <a:latin typeface="Fira Code Retina" pitchFamily="49" charset="0"/>
                </a:rPr>
                <a:t>nproc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--</a:t>
              </a:r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;</a:t>
              </a:r>
            </a:p>
            <a:p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if</a:t>
              </a:r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 (</a:t>
              </a:r>
              <a:r>
                <a:rPr lang="it-IT" sz="14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400" err="1">
                  <a:solidFill>
                    <a:srgbClr val="E06C75"/>
                  </a:solidFill>
                  <a:latin typeface="Fira Code Retina" pitchFamily="49" charset="0"/>
                </a:rPr>
                <a:t>nproc</a:t>
              </a:r>
              <a:r>
                <a:rPr lang="it-IT" sz="1400">
                  <a:solidFill>
                    <a:srgbClr val="E06C75"/>
                  </a:solidFill>
                  <a:latin typeface="Fira Code Retina" pitchFamily="49" charset="0"/>
                </a:rPr>
                <a:t> </a:t>
              </a:r>
              <a:r>
                <a:rPr lang="it-IT" sz="1400">
                  <a:solidFill>
                    <a:srgbClr val="C678DD"/>
                  </a:solidFill>
                  <a:latin typeface="Fira Code Retina" pitchFamily="49" charset="0"/>
                </a:rPr>
                <a:t>==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){</a:t>
              </a:r>
            </a:p>
            <a:p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    </a:t>
              </a:r>
              <a:r>
                <a:rPr lang="it-IT" sz="14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wakeup</a:t>
              </a:r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(</a:t>
              </a:r>
              <a:r>
                <a:rPr lang="it-IT" sz="14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</a:t>
              </a:r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);</a:t>
              </a:r>
            </a:p>
            <a:p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  }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else</a:t>
              </a:r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 {</a:t>
              </a:r>
            </a:p>
            <a:p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    </a:t>
              </a:r>
              <a:r>
                <a:rPr lang="it-IT" sz="14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sleep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4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,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4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);</a:t>
              </a:r>
            </a:p>
            <a:p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  }</a:t>
              </a:r>
            </a:p>
            <a:p>
              <a:endParaRPr lang="it-IT" sz="14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 </a:t>
              </a:r>
              <a:r>
                <a:rPr lang="it-IT" sz="1400">
                  <a:solidFill>
                    <a:srgbClr val="61AFEF"/>
                  </a:solidFill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release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4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);</a:t>
              </a:r>
              <a:endParaRPr lang="it-IT" sz="14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4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return</a:t>
              </a:r>
              <a:r>
                <a:rPr lang="it-IT" sz="1400">
                  <a:solidFill>
                    <a:srgbClr val="ABB2BF"/>
                  </a:solidFill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}</a:t>
              </a:r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                                    // </a:t>
              </a:r>
              <a:r>
                <a:rPr lang="it-IT" sz="1400" b="0" i="1" err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barrier</a:t>
              </a:r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.c</a:t>
              </a:r>
              <a:endParaRPr lang="it-IT" sz="1400" i="1">
                <a:solidFill>
                  <a:srgbClr val="ABB2BF"/>
                </a:solidFill>
                <a:latin typeface="Fira Code Retina" pitchFamily="49" charset="0"/>
              </a:endParaRPr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34B8895-3EFE-E85A-33E5-58B511F57861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1DE9B9D0-B2D1-0344-E8E0-65F596F1EA4C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E903CE29-6505-FDDC-F811-1F77FAC53F0A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Ovale 18">
                <a:extLst>
                  <a:ext uri="{FF2B5EF4-FFF2-40B4-BE49-F238E27FC236}">
                    <a16:creationId xmlns:a16="http://schemas.microsoft.com/office/drawing/2014/main" id="{ACE40AF9-F32C-7E10-241E-8C4B2159F360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AA6F270-2EE4-EC1A-5E04-F05648CE7604}"/>
              </a:ext>
            </a:extLst>
          </p:cNvPr>
          <p:cNvSpPr txBox="1"/>
          <p:nvPr/>
        </p:nvSpPr>
        <p:spPr>
          <a:xfrm rot="5400000">
            <a:off x="9991748" y="4608547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WAIT</a:t>
            </a:r>
          </a:p>
        </p:txBody>
      </p:sp>
      <p:sp>
        <p:nvSpPr>
          <p:cNvPr id="4" name="Rettangolo con angoli arrotondati 5">
            <a:extLst>
              <a:ext uri="{FF2B5EF4-FFF2-40B4-BE49-F238E27FC236}">
                <a16:creationId xmlns:a16="http://schemas.microsoft.com/office/drawing/2014/main" id="{D90DD834-AF33-6239-53F8-E8783508E82C}"/>
              </a:ext>
            </a:extLst>
          </p:cNvPr>
          <p:cNvSpPr/>
          <p:nvPr/>
        </p:nvSpPr>
        <p:spPr>
          <a:xfrm>
            <a:off x="441186" y="1685880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DA6A37D3-891A-6B4B-C0BC-C66FC0CB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58" y="2939062"/>
            <a:ext cx="1617203" cy="1617203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800A416D-EE66-30C9-60F1-BDBDC892AC49}"/>
              </a:ext>
            </a:extLst>
          </p:cNvPr>
          <p:cNvSpPr txBox="1"/>
          <p:nvPr/>
        </p:nvSpPr>
        <p:spPr>
          <a:xfrm>
            <a:off x="823431" y="2195743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Barrier</a:t>
            </a:r>
            <a:endParaRPr lang="it-IT" sz="2800">
              <a:gradFill>
                <a:gsLst>
                  <a:gs pos="0">
                    <a:srgbClr val="51CD83"/>
                  </a:gs>
                  <a:gs pos="100000">
                    <a:srgbClr val="1566A0"/>
                  </a:gs>
                </a:gsLst>
                <a:lin ang="2700000" scaled="1"/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" name="Snippet">
            <a:extLst>
              <a:ext uri="{FF2B5EF4-FFF2-40B4-BE49-F238E27FC236}">
                <a16:creationId xmlns:a16="http://schemas.microsoft.com/office/drawing/2014/main" id="{530819F3-A4BD-55F2-D0EA-FEAD7F5E9A2A}"/>
              </a:ext>
            </a:extLst>
          </p:cNvPr>
          <p:cNvGrpSpPr/>
          <p:nvPr/>
        </p:nvGrpSpPr>
        <p:grpSpPr>
          <a:xfrm>
            <a:off x="3919211" y="303150"/>
            <a:ext cx="5741624" cy="2703833"/>
            <a:chOff x="6382217" y="3362895"/>
            <a:chExt cx="5741624" cy="2703833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B516E11F-8119-447D-7B4D-BF82DADFC0FA}"/>
                </a:ext>
              </a:extLst>
            </p:cNvPr>
            <p:cNvSpPr/>
            <p:nvPr/>
          </p:nvSpPr>
          <p:spPr>
            <a:xfrm>
              <a:off x="6382217" y="3362895"/>
              <a:ext cx="5741624" cy="2703833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barrier_create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i="1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,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i="1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nproc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,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char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400" b="0" i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name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){</a:t>
              </a: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if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(</a:t>
              </a:r>
              <a:r>
                <a:rPr lang="it-IT" sz="1400" b="0" i="1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&lt;=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56B6C2"/>
                  </a:solidFill>
                  <a:effectLst/>
                  <a:latin typeface="Fira Code Retina" pitchFamily="49" charset="0"/>
                </a:rPr>
                <a:t>||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i="1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&gt;=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MAX_BARRIERS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){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return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-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;}</a:t>
              </a: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if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(</a:t>
              </a:r>
              <a:r>
                <a:rPr lang="it-IT" sz="1400" b="0" i="1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nproc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&lt;=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){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return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-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;}</a:t>
              </a:r>
            </a:p>
            <a:p>
              <a:b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barrier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4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barriers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400" b="0" i="1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];</a:t>
              </a:r>
            </a:p>
            <a:p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 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4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nproc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i="1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nproc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 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name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i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name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b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initlock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b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-&gt;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lock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, </a:t>
              </a:r>
              <a:r>
                <a:rPr lang="it-IT" sz="1400" b="0">
                  <a:solidFill>
                    <a:srgbClr val="98C379"/>
                  </a:solidFill>
                  <a:effectLst/>
                  <a:latin typeface="Fira Code Retina" pitchFamily="49" charset="0"/>
                </a:rPr>
                <a:t>"</a:t>
              </a:r>
              <a:r>
                <a:rPr lang="it-IT" sz="1400" b="0" err="1">
                  <a:solidFill>
                    <a:srgbClr val="98C379"/>
                  </a:solidFill>
                  <a:effectLst/>
                  <a:latin typeface="Fira Code Retina" pitchFamily="49" charset="0"/>
                </a:rPr>
                <a:t>barrier</a:t>
              </a:r>
              <a:r>
                <a:rPr lang="it-IT" sz="1400" b="0">
                  <a:solidFill>
                    <a:srgbClr val="98C379"/>
                  </a:solidFill>
                  <a:effectLst/>
                  <a:latin typeface="Fira Code Retina" pitchFamily="49" charset="0"/>
                </a:rPr>
                <a:t>"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);</a:t>
              </a: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return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}</a:t>
              </a:r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                                    // </a:t>
              </a:r>
              <a:r>
                <a:rPr lang="it-IT" sz="1400" b="0" i="1" err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barrier</a:t>
              </a:r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.c</a:t>
              </a:r>
              <a:endParaRPr lang="it-IT" sz="1400" i="1">
                <a:solidFill>
                  <a:srgbClr val="ABB2BF"/>
                </a:solidFill>
                <a:latin typeface="Fira Code Retina" pitchFamily="49" charset="0"/>
              </a:endParaRPr>
            </a:p>
            <a:p>
              <a:endParaRPr lang="it-IT" sz="14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BFE29E0C-47E5-BD09-5B51-88B462CCB791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BB3C0E2F-491D-4CB9-B599-41718B93C855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9DD55784-E948-BF13-1A17-17DE3F04D52C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" name="Ovale 8">
                <a:extLst>
                  <a:ext uri="{FF2B5EF4-FFF2-40B4-BE49-F238E27FC236}">
                    <a16:creationId xmlns:a16="http://schemas.microsoft.com/office/drawing/2014/main" id="{E5D85499-2C7B-BB67-1F80-7BC07A72F89A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F3A928-0707-3A5F-DAAC-DCAF4275D9B8}"/>
              </a:ext>
            </a:extLst>
          </p:cNvPr>
          <p:cNvSpPr txBox="1"/>
          <p:nvPr/>
        </p:nvSpPr>
        <p:spPr>
          <a:xfrm rot="5400000">
            <a:off x="8759088" y="1424270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2627117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ADA74-5AE8-87E2-7AC7-3CED562B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nippet">
            <a:extLst>
              <a:ext uri="{FF2B5EF4-FFF2-40B4-BE49-F238E27FC236}">
                <a16:creationId xmlns:a16="http://schemas.microsoft.com/office/drawing/2014/main" id="{7BD9DE8D-2662-9289-055D-75E8D6B9E182}"/>
              </a:ext>
            </a:extLst>
          </p:cNvPr>
          <p:cNvGrpSpPr/>
          <p:nvPr/>
        </p:nvGrpSpPr>
        <p:grpSpPr>
          <a:xfrm>
            <a:off x="4612879" y="508632"/>
            <a:ext cx="6338863" cy="5980197"/>
            <a:chOff x="6382215" y="3362894"/>
            <a:chExt cx="6338863" cy="598019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F284A832-BE57-3488-0252-7C0FC83E5247}"/>
                </a:ext>
              </a:extLst>
            </p:cNvPr>
            <p:cNvSpPr/>
            <p:nvPr/>
          </p:nvSpPr>
          <p:spPr>
            <a:xfrm>
              <a:off x="6382215" y="3362894"/>
              <a:ext cx="6338863" cy="5980197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getint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(){</a:t>
              </a: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char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buffer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[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256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];</a:t>
              </a:r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 // buffer di input utente</a:t>
              </a:r>
              <a:endParaRPr lang="it-IT" sz="14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segno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    </a:t>
              </a:r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 // segno del risultato</a:t>
              </a:r>
              <a:endParaRPr lang="it-IT" sz="14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risultato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 // risultato finale </a:t>
              </a:r>
              <a:endParaRPr lang="it-IT" sz="14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 </a:t>
              </a:r>
            </a:p>
            <a:p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  </a:t>
              </a:r>
            </a:p>
            <a:p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  // input dell'utente con la chiamata di sistema</a:t>
              </a:r>
              <a:endParaRPr lang="it-IT" sz="14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4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gets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&amp;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buffer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,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256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);</a:t>
              </a:r>
            </a:p>
            <a:p>
              <a:b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// tengo traccia del segno</a:t>
              </a:r>
              <a:endParaRPr lang="it-IT" sz="14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if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(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buffer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98C379"/>
                  </a:solidFill>
                  <a:effectLst/>
                  <a:latin typeface="Fira Code Retina" pitchFamily="49" charset="0"/>
                </a:rPr>
                <a:t>'-’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){</a:t>
              </a:r>
            </a:p>
            <a:p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   segno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-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 </a:t>
              </a:r>
            </a:p>
            <a:p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   </a:t>
              </a:r>
              <a:r>
                <a:rPr lang="it-IT" sz="14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cont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++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 </a:t>
              </a:r>
            </a:p>
            <a:p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}</a:t>
              </a:r>
            </a:p>
            <a:p>
              <a:b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while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buffer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4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!=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98C379"/>
                  </a:solidFill>
                  <a:effectLst/>
                  <a:latin typeface="Fira Code Retina" pitchFamily="49" charset="0"/>
                </a:rPr>
                <a:t>'</a:t>
              </a:r>
              <a:r>
                <a:rPr lang="it-IT" sz="1400" b="0">
                  <a:solidFill>
                    <a:srgbClr val="56B6C2"/>
                  </a:solidFill>
                  <a:effectLst/>
                  <a:latin typeface="Fira Code Retina" pitchFamily="49" charset="0"/>
                </a:rPr>
                <a:t>\0</a:t>
              </a:r>
              <a:r>
                <a:rPr lang="it-IT" sz="1400" b="0">
                  <a:solidFill>
                    <a:srgbClr val="98C379"/>
                  </a:solidFill>
                  <a:effectLst/>
                  <a:latin typeface="Fira Code Retina" pitchFamily="49" charset="0"/>
                </a:rPr>
                <a:t>'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){</a:t>
              </a: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char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cifra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buffer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4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-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98C379"/>
                  </a:solidFill>
                  <a:effectLst/>
                  <a:latin typeface="Fira Code Retina" pitchFamily="49" charset="0"/>
                </a:rPr>
                <a:t>'0’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endParaRPr lang="it-IT" sz="1400" b="0">
                <a:solidFill>
                  <a:srgbClr val="C678DD"/>
                </a:solidFill>
                <a:effectLst/>
                <a:latin typeface="Fira Code Retina" pitchFamily="49" charset="0"/>
              </a:endParaRPr>
            </a:p>
            <a:p>
              <a:r>
                <a:rPr lang="it-IT" sz="1400">
                  <a:solidFill>
                    <a:srgbClr val="C678DD"/>
                  </a:solidFill>
                  <a:latin typeface="Fira Code Retina" pitchFamily="49" charset="0"/>
                </a:rPr>
                <a:t>  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if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(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cifra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&lt;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0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56B6C2"/>
                  </a:solidFill>
                  <a:effectLst/>
                  <a:latin typeface="Fira Code Retina" pitchFamily="49" charset="0"/>
                </a:rPr>
                <a:t>||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cifra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&gt;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9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)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break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;</a:t>
              </a:r>
            </a:p>
            <a:p>
              <a:b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</a:b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 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risultato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risultato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10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+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cifra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   </a:t>
              </a:r>
              <a:r>
                <a:rPr lang="it-IT" sz="14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 err="1">
                  <a:solidFill>
                    <a:srgbClr val="E06C75"/>
                  </a:solidFill>
                  <a:effectLst/>
                  <a:latin typeface="Fira Code Retina" pitchFamily="49" charset="0"/>
                </a:rPr>
                <a:t>cont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+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 }</a:t>
              </a:r>
            </a:p>
            <a:p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  risultato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=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risultato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segno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4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4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return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400" b="0">
                  <a:solidFill>
                    <a:srgbClr val="E06C75"/>
                  </a:solidFill>
                  <a:effectLst/>
                  <a:latin typeface="Fira Code Retina" pitchFamily="49" charset="0"/>
                </a:rPr>
                <a:t>risultato</a:t>
              </a:r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4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}</a:t>
              </a:r>
              <a:r>
                <a:rPr lang="it-IT" sz="14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                                           // </a:t>
              </a:r>
              <a:r>
                <a:rPr lang="it-IT" sz="1400" b="0" i="1" err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input.c</a:t>
              </a:r>
              <a:endParaRPr lang="it-IT" sz="1400" i="1">
                <a:solidFill>
                  <a:srgbClr val="ABB2BF"/>
                </a:solidFill>
                <a:latin typeface="Fira Code Retina" pitchFamily="49" charset="0"/>
              </a:endParaRPr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3E37E7F5-D10F-BB5F-2E6D-E7FE67D0CD12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06E8FC47-E828-7A94-FCCC-7D11D41495C6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33504111-75C9-1CE8-1A98-CB27AAC2766F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Ovale 18">
                <a:extLst>
                  <a:ext uri="{FF2B5EF4-FFF2-40B4-BE49-F238E27FC236}">
                    <a16:creationId xmlns:a16="http://schemas.microsoft.com/office/drawing/2014/main" id="{CB4806AF-9F42-45E1-6071-014BD923400E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" name="Rettangolo con angoli arrotondati 5">
            <a:extLst>
              <a:ext uri="{FF2B5EF4-FFF2-40B4-BE49-F238E27FC236}">
                <a16:creationId xmlns:a16="http://schemas.microsoft.com/office/drawing/2014/main" id="{CF01AA96-92D3-A932-0899-D11E1A11C4EC}"/>
              </a:ext>
            </a:extLst>
          </p:cNvPr>
          <p:cNvSpPr/>
          <p:nvPr/>
        </p:nvSpPr>
        <p:spPr>
          <a:xfrm>
            <a:off x="441186" y="1685880"/>
            <a:ext cx="3207699" cy="36257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65000"/>
                <a:alpha val="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3C365C37-F691-4E66-0E5D-B27A39935D2E}"/>
              </a:ext>
            </a:extLst>
          </p:cNvPr>
          <p:cNvSpPr txBox="1"/>
          <p:nvPr/>
        </p:nvSpPr>
        <p:spPr>
          <a:xfrm>
            <a:off x="823431" y="2195743"/>
            <a:ext cx="244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gradFill>
                  <a:gsLst>
                    <a:gs pos="0">
                      <a:srgbClr val="51CD83"/>
                    </a:gs>
                    <a:gs pos="100000">
                      <a:srgbClr val="1566A0"/>
                    </a:gs>
                  </a:gsLst>
                  <a:lin ang="2700000" scaled="1"/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Input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317D640-161F-F507-8030-91C2A503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58" y="2992115"/>
            <a:ext cx="1543180" cy="15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18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C671BE-D4FD-52BB-C2FF-670EFE4E0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88187D-F5A8-1AAB-720D-54F9EEB19551}"/>
              </a:ext>
            </a:extLst>
          </p:cNvPr>
          <p:cNvSpPr txBox="1"/>
          <p:nvPr/>
        </p:nvSpPr>
        <p:spPr>
          <a:xfrm>
            <a:off x="1153713" y="1102738"/>
            <a:ext cx="6934912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Implementazione system call</a:t>
            </a:r>
            <a:endParaRPr lang="it-IT" sz="3500" err="1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FB081AB-9C49-532D-021D-92C51F2608F1}"/>
              </a:ext>
            </a:extLst>
          </p:cNvPr>
          <p:cNvSpPr txBox="1"/>
          <p:nvPr/>
        </p:nvSpPr>
        <p:spPr>
          <a:xfrm>
            <a:off x="1153713" y="1794278"/>
            <a:ext cx="9502768" cy="44781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spcAft>
                <a:spcPts val="1800"/>
              </a:spcAft>
              <a:buAutoNum type="arabicPeriod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Aggiungere nuova mappatura in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syscall.h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: </a:t>
            </a:r>
            <a:r>
              <a:rPr lang="it-IT" sz="2000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#define </a:t>
            </a:r>
            <a:r>
              <a:rPr lang="it-IT" sz="2000" err="1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SYS_name</a:t>
            </a:r>
            <a:r>
              <a:rPr lang="it-IT" sz="2000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 N</a:t>
            </a:r>
          </a:p>
          <a:p>
            <a:pPr marL="457200" indent="-457200">
              <a:spcAft>
                <a:spcPts val="1800"/>
              </a:spcAft>
              <a:buAutoNum type="arabicPeriod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In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syscall.c</a:t>
            </a:r>
            <a:r>
              <a:rPr lang="it-IT" sz="2000" b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associare la funzione con la costante e rendere la funzione disponibile dall'esterno:</a:t>
            </a:r>
          </a:p>
          <a:p>
            <a:pPr marL="742950" lvl="1" indent="-285750">
              <a:spcAft>
                <a:spcPts val="1800"/>
              </a:spcAft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</a:t>
            </a:r>
            <a:r>
              <a:rPr lang="it-IT" sz="2000" err="1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SYS_name</a:t>
            </a:r>
            <a:r>
              <a:rPr lang="it-IT" sz="2000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] </a:t>
            </a:r>
            <a:r>
              <a:rPr lang="it-IT" sz="2000" err="1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sys_name</a:t>
            </a:r>
            <a:endParaRPr lang="en-US" sz="2000">
              <a:solidFill>
                <a:srgbClr val="000000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742950" lvl="1" indent="-285750">
              <a:spcAft>
                <a:spcPts val="1800"/>
              </a:spcAft>
              <a:buFont typeface="Arial"/>
              <a:buChar char="•"/>
            </a:pPr>
            <a:r>
              <a:rPr lang="it-IT" sz="2000" err="1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Extern</a:t>
            </a:r>
            <a:r>
              <a:rPr lang="it-IT" sz="2000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 </a:t>
            </a:r>
            <a:r>
              <a:rPr lang="it-IT" sz="2000" err="1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int</a:t>
            </a:r>
            <a:r>
              <a:rPr lang="it-IT" sz="2000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 </a:t>
            </a:r>
            <a:r>
              <a:rPr lang="it-IT" sz="2000" err="1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sys_name</a:t>
            </a:r>
            <a:r>
              <a:rPr lang="it-IT" sz="2000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it-IT" sz="2000" err="1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void</a:t>
            </a:r>
            <a:r>
              <a:rPr lang="it-IT" sz="2000">
                <a:solidFill>
                  <a:srgbClr val="0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pPr indent="-457200">
              <a:spcAft>
                <a:spcPts val="1800"/>
              </a:spcAft>
              <a:buAutoNum type="arabicPeriod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Implementare la funzione definita in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sysproc.c</a:t>
            </a:r>
            <a:endParaRPr lang="it-IT" sz="2000">
              <a:solidFill>
                <a:srgbClr val="000000"/>
              </a:solidFill>
              <a:latin typeface="Poppins SemiBold" panose="00000700000000000000" pitchFamily="2" charset="0"/>
              <a:ea typeface="+mn-lt"/>
              <a:cs typeface="Poppins SemiBold" panose="00000700000000000000" pitchFamily="2" charset="0"/>
            </a:endParaRPr>
          </a:p>
          <a:p>
            <a:pPr indent="-457200">
              <a:spcAft>
                <a:spcPts val="1800"/>
              </a:spcAft>
              <a:buAutoNum type="arabicPeriod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Se necessario, completare la funzione in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proc.c</a:t>
            </a:r>
            <a:endParaRPr lang="it-IT" sz="2000">
              <a:solidFill>
                <a:srgbClr val="000000"/>
              </a:solidFill>
              <a:latin typeface="Poppins SemiBold" panose="00000700000000000000" pitchFamily="2" charset="0"/>
              <a:ea typeface="+mn-lt"/>
              <a:cs typeface="Poppins SemiBold" panose="00000700000000000000" pitchFamily="2" charset="0"/>
            </a:endParaRPr>
          </a:p>
          <a:p>
            <a:pPr indent="-457200">
              <a:spcAft>
                <a:spcPts val="1800"/>
              </a:spcAft>
              <a:buAutoNum type="arabicPeriod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Aggiungere in </a:t>
            </a: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+mn-lt"/>
                <a:cs typeface="Poppins SemiBold" panose="00000700000000000000" pitchFamily="2" charset="0"/>
              </a:rPr>
              <a:t>usys.s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la voce SYSCALL(name)</a:t>
            </a:r>
          </a:p>
          <a:p>
            <a:pPr indent="-457200">
              <a:spcAft>
                <a:spcPts val="1800"/>
              </a:spcAft>
              <a:buAutoNum type="arabicPeriod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Compilare il kernel per rendere il comando disponibile da shell</a:t>
            </a:r>
          </a:p>
        </p:txBody>
      </p:sp>
    </p:spTree>
    <p:extLst>
      <p:ext uri="{BB962C8B-B14F-4D97-AF65-F5344CB8AC3E}">
        <p14:creationId xmlns:p14="http://schemas.microsoft.com/office/powerpoint/2010/main" val="35779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2B41D-4983-19C3-7AEB-DD3F09282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516901-EF6B-D4FA-A54C-3B1E55B4B69B}"/>
              </a:ext>
            </a:extLst>
          </p:cNvPr>
          <p:cNvSpPr txBox="1"/>
          <p:nvPr/>
        </p:nvSpPr>
        <p:spPr>
          <a:xfrm>
            <a:off x="1153713" y="1102738"/>
            <a:ext cx="6213560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System call implementate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CasellaDiTesto 5">
            <a:extLst>
              <a:ext uri="{FF2B5EF4-FFF2-40B4-BE49-F238E27FC236}">
                <a16:creationId xmlns:a16="http://schemas.microsoft.com/office/drawing/2014/main" id="{EDCE34E1-4CBA-EF0F-9A24-BAE12692240A}"/>
              </a:ext>
            </a:extLst>
          </p:cNvPr>
          <p:cNvSpPr txBox="1"/>
          <p:nvPr/>
        </p:nvSpPr>
        <p:spPr>
          <a:xfrm>
            <a:off x="1153713" y="1794278"/>
            <a:ext cx="950276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Abbiamo implementato le seguenti system call in modo da poter usare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semaphore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and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barrier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 dal lato utente:</a:t>
            </a:r>
          </a:p>
        </p:txBody>
      </p:sp>
      <p:grpSp>
        <p:nvGrpSpPr>
          <p:cNvPr id="2" name="Snippet">
            <a:extLst>
              <a:ext uri="{FF2B5EF4-FFF2-40B4-BE49-F238E27FC236}">
                <a16:creationId xmlns:a16="http://schemas.microsoft.com/office/drawing/2014/main" id="{EB5C531D-2EC6-DFC4-4C0B-065836623DD6}"/>
              </a:ext>
            </a:extLst>
          </p:cNvPr>
          <p:cNvGrpSpPr/>
          <p:nvPr/>
        </p:nvGrpSpPr>
        <p:grpSpPr>
          <a:xfrm>
            <a:off x="3105210" y="3080141"/>
            <a:ext cx="5981579" cy="2298104"/>
            <a:chOff x="6382216" y="3362895"/>
            <a:chExt cx="5981579" cy="2298104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0741E5EE-BABC-8284-5374-0E3076A80448}"/>
                </a:ext>
              </a:extLst>
            </p:cNvPr>
            <p:cNvSpPr/>
            <p:nvPr/>
          </p:nvSpPr>
          <p:spPr>
            <a:xfrm>
              <a:off x="6382216" y="3362895"/>
              <a:ext cx="5981579" cy="2298104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600" b="0">
                  <a:solidFill>
                    <a:srgbClr val="7F848E"/>
                  </a:solidFill>
                  <a:effectLst/>
                  <a:latin typeface="Fira Code Retina" pitchFamily="49" charset="0"/>
                </a:rPr>
                <a:t>//</a:t>
              </a:r>
              <a:r>
                <a:rPr lang="it-IT" sz="1600" b="0" err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syscall.h</a:t>
              </a:r>
              <a:endParaRPr lang="it-IT" sz="1600" b="0">
                <a:solidFill>
                  <a:srgbClr val="C678DD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#define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SYS_sem_create</a:t>
              </a:r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23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#define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SYS_sem_</a:t>
              </a:r>
              <a:r>
                <a:rPr lang="it-IT" sz="1600" err="1">
                  <a:solidFill>
                    <a:srgbClr val="61AFEF"/>
                  </a:solidFill>
                  <a:latin typeface="Fira Code Retina" pitchFamily="49" charset="0"/>
                </a:rPr>
                <a:t>wait</a:t>
              </a:r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24</a:t>
              </a:r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#define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SYS_sem_</a:t>
              </a:r>
              <a:r>
                <a:rPr lang="it-IT" sz="1600" err="1">
                  <a:solidFill>
                    <a:srgbClr val="61AFEF"/>
                  </a:solidFill>
                  <a:latin typeface="Fira Code Retina" pitchFamily="49" charset="0"/>
                </a:rPr>
                <a:t>signal</a:t>
              </a:r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25</a:t>
              </a:r>
            </a:p>
            <a:p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#define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SYS_</a:t>
              </a:r>
              <a:r>
                <a:rPr lang="it-IT" sz="1600" err="1">
                  <a:solidFill>
                    <a:srgbClr val="61AFEF"/>
                  </a:solidFill>
                  <a:latin typeface="Fira Code Retina" pitchFamily="49" charset="0"/>
                </a:rPr>
                <a:t>barrier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_create</a:t>
              </a:r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26</a:t>
              </a:r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#define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SYS_</a:t>
              </a:r>
              <a:r>
                <a:rPr lang="it-IT" sz="1600" err="1">
                  <a:solidFill>
                    <a:srgbClr val="61AFEF"/>
                  </a:solidFill>
                  <a:latin typeface="Fira Code Retina" pitchFamily="49" charset="0"/>
                </a:rPr>
                <a:t>barrier</a:t>
              </a:r>
              <a:r>
                <a:rPr lang="it-IT" sz="1600" b="0" err="1">
                  <a:solidFill>
                    <a:srgbClr val="61AFEF"/>
                  </a:solidFill>
                  <a:effectLst/>
                  <a:latin typeface="Fira Code Retina" pitchFamily="49" charset="0"/>
                </a:rPr>
                <a:t>_signal</a:t>
              </a:r>
              <a:r>
                <a:rPr lang="it-IT" sz="1600" b="0">
                  <a:solidFill>
                    <a:srgbClr val="61AFEF"/>
                  </a:solidFill>
                  <a:effectLst/>
                  <a:latin typeface="Fira Code Retina" pitchFamily="49" charset="0"/>
                </a:rPr>
                <a:t> 27</a:t>
              </a:r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  <a:p>
              <a:endParaRPr lang="it-IT" sz="1600" b="0">
                <a:solidFill>
                  <a:srgbClr val="ABB2BF"/>
                </a:solidFill>
                <a:effectLst/>
                <a:latin typeface="Fira Code Retina" pitchFamily="49" charset="0"/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9801AB8-11F8-47B0-2FE8-35C64FE7C780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215A1C08-5939-C3BD-0772-9C233A46F0B0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Ovale 6">
                <a:extLst>
                  <a:ext uri="{FF2B5EF4-FFF2-40B4-BE49-F238E27FC236}">
                    <a16:creationId xmlns:a16="http://schemas.microsoft.com/office/drawing/2014/main" id="{1DAAF5A1-5B8E-5CC1-90EF-FF27A19381D7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8BBF9876-C690-D8B1-B8C2-4E5865CD02DF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7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E3ACA-1FEC-5150-5D13-37EE43EF1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97D1FD-39F0-AD32-98BF-6ADD6DE323B3}"/>
              </a:ext>
            </a:extLst>
          </p:cNvPr>
          <p:cNvSpPr txBox="1"/>
          <p:nvPr/>
        </p:nvSpPr>
        <p:spPr>
          <a:xfrm>
            <a:off x="1153713" y="1076157"/>
            <a:ext cx="3688830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rtlCol="0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Organizzazione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AED3498-DF1D-62DE-0F4C-23D99CFB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65" y="1885145"/>
            <a:ext cx="777637" cy="77763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F023408-F419-E419-698C-6A7D6837E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68" y="2909428"/>
            <a:ext cx="777637" cy="7776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866A4FB-39AF-71E5-0364-01F0B9147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2" y="3956817"/>
            <a:ext cx="777637" cy="77763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87CB55-FA7C-0440-46BB-323F9A87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01" y="5004206"/>
            <a:ext cx="777637" cy="7776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23EE20-E60B-801D-79F9-5CD97755427F}"/>
              </a:ext>
            </a:extLst>
          </p:cNvPr>
          <p:cNvSpPr txBox="1"/>
          <p:nvPr/>
        </p:nvSpPr>
        <p:spPr>
          <a:xfrm>
            <a:off x="3140765" y="1885145"/>
            <a:ext cx="808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err="1">
                <a:latin typeface="Poppins SemiBold" panose="00000700000000000000" pitchFamily="2" charset="0"/>
                <a:ea typeface="Fira Code Medium" pitchFamily="49" charset="0"/>
                <a:cs typeface="Poppins SemiBold" panose="00000700000000000000" pitchFamily="2" charset="0"/>
              </a:rPr>
              <a:t>defs.h</a:t>
            </a:r>
            <a:r>
              <a:rPr lang="it-IT" sz="2000">
                <a:latin typeface="Poppins" pitchFamily="2" charset="77"/>
                <a:cs typeface="Poppins" pitchFamily="2" charset="77"/>
              </a:rPr>
              <a:t>: file unico contenente le definizioni delle funzioni implementate nel kernel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73FBAA-3144-5B4A-1A28-61B9BC1DDCD1}"/>
              </a:ext>
            </a:extLst>
          </p:cNvPr>
          <p:cNvSpPr txBox="1"/>
          <p:nvPr/>
        </p:nvSpPr>
        <p:spPr>
          <a:xfrm>
            <a:off x="3140765" y="2947244"/>
            <a:ext cx="808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err="1">
                <a:latin typeface="Poppins SemiBold" panose="00000700000000000000" pitchFamily="2" charset="0"/>
                <a:cs typeface="Poppins SemiBold" panose="00000700000000000000" pitchFamily="2" charset="0"/>
              </a:rPr>
              <a:t>syscall.c</a:t>
            </a:r>
            <a:r>
              <a:rPr lang="it-IT" sz="200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it-IT" sz="2000">
                <a:latin typeface="Poppins" pitchFamily="2" charset="77"/>
                <a:cs typeface="Poppins" pitchFamily="2" charset="77"/>
              </a:rPr>
              <a:t>e </a:t>
            </a:r>
            <a:r>
              <a:rPr lang="it-IT" sz="2000" err="1">
                <a:latin typeface="Poppins SemiBold" panose="00000700000000000000" pitchFamily="2" charset="0"/>
                <a:cs typeface="Poppins SemiBold" panose="00000700000000000000" pitchFamily="2" charset="0"/>
              </a:rPr>
              <a:t>syscall.h</a:t>
            </a:r>
            <a:r>
              <a:rPr lang="it-IT" sz="2000">
                <a:latin typeface="Poppins" pitchFamily="2" charset="77"/>
                <a:cs typeface="Poppins" pitchFamily="2" charset="77"/>
              </a:rPr>
              <a:t>: contengono le definizioni e l’associazione delle system call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505548-C93A-A53B-2F2F-64DB919AF6C3}"/>
              </a:ext>
            </a:extLst>
          </p:cNvPr>
          <p:cNvSpPr txBox="1"/>
          <p:nvPr/>
        </p:nvSpPr>
        <p:spPr>
          <a:xfrm>
            <a:off x="3140764" y="3991692"/>
            <a:ext cx="808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err="1">
                <a:latin typeface="Poppins SemiBold" panose="00000700000000000000" pitchFamily="2" charset="0"/>
                <a:cs typeface="Poppins SemiBold" panose="00000700000000000000" pitchFamily="2" charset="0"/>
              </a:rPr>
              <a:t>sysproc.c</a:t>
            </a:r>
            <a:r>
              <a:rPr lang="it-IT" sz="2000">
                <a:latin typeface="Poppins" pitchFamily="2" charset="77"/>
                <a:cs typeface="Poppins" pitchFamily="2" charset="77"/>
              </a:rPr>
              <a:t>: contiene l’implementazione delle </a:t>
            </a:r>
            <a:r>
              <a:rPr lang="it-IT" sz="2000" err="1">
                <a:latin typeface="Poppins" pitchFamily="2" charset="77"/>
                <a:cs typeface="Poppins" pitchFamily="2" charset="77"/>
              </a:rPr>
              <a:t>syscall</a:t>
            </a:r>
            <a:r>
              <a:rPr lang="it-IT" sz="2000">
                <a:latin typeface="Poppins" pitchFamily="2" charset="77"/>
                <a:cs typeface="Poppins" pitchFamily="2" charset="77"/>
              </a:rPr>
              <a:t> e richiama le funzioni implementate nei file dedicati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F0FDA2E-3A84-4D91-1163-FE13A646F651}"/>
              </a:ext>
            </a:extLst>
          </p:cNvPr>
          <p:cNvSpPr txBox="1"/>
          <p:nvPr/>
        </p:nvSpPr>
        <p:spPr>
          <a:xfrm>
            <a:off x="3140764" y="5098761"/>
            <a:ext cx="808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err="1">
                <a:latin typeface="Poppins SemiBold" panose="00000700000000000000" pitchFamily="2" charset="0"/>
                <a:cs typeface="Poppins SemiBold" panose="00000700000000000000" pitchFamily="2" charset="0"/>
              </a:rPr>
              <a:t>ulib.c</a:t>
            </a:r>
            <a:r>
              <a:rPr lang="it-IT" sz="2000">
                <a:latin typeface="Poppins Medium" pitchFamily="2" charset="77"/>
                <a:cs typeface="Poppins Medium" pitchFamily="2" charset="77"/>
              </a:rPr>
              <a:t> </a:t>
            </a:r>
            <a:r>
              <a:rPr lang="it-IT" sz="2000">
                <a:latin typeface="Poppins" pitchFamily="2" charset="77"/>
                <a:cs typeface="Poppins" pitchFamily="2" charset="77"/>
              </a:rPr>
              <a:t>e </a:t>
            </a:r>
            <a:r>
              <a:rPr lang="it-IT" sz="2000" err="1">
                <a:latin typeface="Poppins SemiBold" panose="00000700000000000000" pitchFamily="2" charset="0"/>
                <a:cs typeface="Poppins SemiBold" panose="00000700000000000000" pitchFamily="2" charset="0"/>
              </a:rPr>
              <a:t>user.h</a:t>
            </a:r>
            <a:r>
              <a:rPr lang="it-IT" sz="2000">
                <a:latin typeface="Poppins" pitchFamily="2" charset="77"/>
                <a:cs typeface="Poppins" pitchFamily="2" charset="77"/>
              </a:rPr>
              <a:t>: implementazione e definizione delle funzioni di libreria disponibili per l’utente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31DBB0E9-F2BD-1CE5-5596-B108D043EE4D}"/>
              </a:ext>
            </a:extLst>
          </p:cNvPr>
          <p:cNvCxnSpPr>
            <a:cxnSpLocks/>
          </p:cNvCxnSpPr>
          <p:nvPr/>
        </p:nvCxnSpPr>
        <p:spPr>
          <a:xfrm>
            <a:off x="1828800" y="2273963"/>
            <a:ext cx="0" cy="350788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13E0088A-8473-FF7D-33AE-5A2778E0135A}"/>
              </a:ext>
            </a:extLst>
          </p:cNvPr>
          <p:cNvCxnSpPr>
            <a:cxnSpLocks/>
          </p:cNvCxnSpPr>
          <p:nvPr/>
        </p:nvCxnSpPr>
        <p:spPr>
          <a:xfrm flipH="1">
            <a:off x="1823234" y="3327355"/>
            <a:ext cx="45481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A3977995-CDFF-7510-6EE4-4568BA554E78}"/>
              </a:ext>
            </a:extLst>
          </p:cNvPr>
          <p:cNvCxnSpPr>
            <a:cxnSpLocks/>
          </p:cNvCxnSpPr>
          <p:nvPr/>
        </p:nvCxnSpPr>
        <p:spPr>
          <a:xfrm flipH="1">
            <a:off x="1823233" y="4345635"/>
            <a:ext cx="45481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978BE5B9-5C9F-85EF-F24B-7A6626F78AC4}"/>
              </a:ext>
            </a:extLst>
          </p:cNvPr>
          <p:cNvCxnSpPr>
            <a:cxnSpLocks/>
          </p:cNvCxnSpPr>
          <p:nvPr/>
        </p:nvCxnSpPr>
        <p:spPr>
          <a:xfrm flipH="1">
            <a:off x="1819786" y="5508341"/>
            <a:ext cx="45481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FDBFC7E6-9B4B-5322-D119-840653D360C3}"/>
              </a:ext>
            </a:extLst>
          </p:cNvPr>
          <p:cNvCxnSpPr>
            <a:cxnSpLocks/>
          </p:cNvCxnSpPr>
          <p:nvPr/>
        </p:nvCxnSpPr>
        <p:spPr>
          <a:xfrm flipH="1">
            <a:off x="1816006" y="2285129"/>
            <a:ext cx="45481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61D02CFD-6EDC-68D2-6E66-3D93DEDCEBE6}"/>
              </a:ext>
            </a:extLst>
          </p:cNvPr>
          <p:cNvCxnSpPr>
            <a:cxnSpLocks/>
          </p:cNvCxnSpPr>
          <p:nvPr/>
        </p:nvCxnSpPr>
        <p:spPr>
          <a:xfrm flipH="1">
            <a:off x="1555423" y="3726036"/>
            <a:ext cx="26058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65FEA3FC-0F6C-2FAB-3399-02F0EE393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07" y="3369565"/>
            <a:ext cx="635000" cy="63500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9C20AC6-A4AD-1C91-DC1A-DC4F9477B20C}"/>
              </a:ext>
            </a:extLst>
          </p:cNvPr>
          <p:cNvSpPr txBox="1"/>
          <p:nvPr/>
        </p:nvSpPr>
        <p:spPr>
          <a:xfrm>
            <a:off x="977240" y="3956817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>
                <a:latin typeface="Poppins" pitchFamily="2" charset="77"/>
                <a:cs typeface="Poppins" pitchFamily="2" charset="77"/>
              </a:rPr>
              <a:t>xv6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5A6368B8-AA33-53C7-64A8-41B86734B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86" y="3049942"/>
            <a:ext cx="787400" cy="78740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7C3856A-F75F-4D75-6639-DB9A5C7BC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487" y="5134261"/>
            <a:ext cx="787400" cy="787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36934A-246E-0C76-56BC-6A4937A9640F}"/>
              </a:ext>
            </a:extLst>
          </p:cNvPr>
          <p:cNvSpPr txBox="1"/>
          <p:nvPr/>
        </p:nvSpPr>
        <p:spPr>
          <a:xfrm>
            <a:off x="1634366" y="5495089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spc="300">
                <a:latin typeface="Poppins ExtraLight" pitchFamily="2" charset="77"/>
                <a:cs typeface="Poppins ExtraLight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758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EA195-27CC-C8C8-A9DD-BD293413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551B8C-D4FD-7AF8-C40A-253CCE01A13F}"/>
              </a:ext>
            </a:extLst>
          </p:cNvPr>
          <p:cNvSpPr txBox="1"/>
          <p:nvPr/>
        </p:nvSpPr>
        <p:spPr>
          <a:xfrm>
            <a:off x="1153713" y="964191"/>
            <a:ext cx="1867819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Testing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CasellaDiTesto 5">
            <a:extLst>
              <a:ext uri="{FF2B5EF4-FFF2-40B4-BE49-F238E27FC236}">
                <a16:creationId xmlns:a16="http://schemas.microsoft.com/office/drawing/2014/main" id="{D3116825-2FDB-02ED-E85B-1BE1D44A4ED6}"/>
              </a:ext>
            </a:extLst>
          </p:cNvPr>
          <p:cNvSpPr txBox="1"/>
          <p:nvPr/>
        </p:nvSpPr>
        <p:spPr>
          <a:xfrm>
            <a:off x="1153713" y="1708740"/>
            <a:ext cx="6798796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Per verificare il corretto funzionamento delle funzionalità implementate, sono stati compiuti i seguenti passaggi: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Realizzazione di un programma utente in grado di richiamare le system call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Aggiunta del programma nel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makefile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, in modo da poterlo eseguire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Esecuzione del programma di testing con valutazione dei risultati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295974-729E-344D-D09E-9FA16262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56" y="2101694"/>
            <a:ext cx="2907431" cy="26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2B41D-4983-19C3-7AEB-DD3F09282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516901-EF6B-D4FA-A54C-3B1E55B4B69B}"/>
              </a:ext>
            </a:extLst>
          </p:cNvPr>
          <p:cNvSpPr txBox="1"/>
          <p:nvPr/>
        </p:nvSpPr>
        <p:spPr>
          <a:xfrm>
            <a:off x="1153713" y="1102738"/>
            <a:ext cx="3892412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Test </a:t>
            </a:r>
            <a:r>
              <a:rPr lang="it-IT" sz="3500" err="1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semaphore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CasellaDiTesto 5">
            <a:extLst>
              <a:ext uri="{FF2B5EF4-FFF2-40B4-BE49-F238E27FC236}">
                <a16:creationId xmlns:a16="http://schemas.microsoft.com/office/drawing/2014/main" id="{EDCE34E1-4CBA-EF0F-9A24-BAE12692240A}"/>
              </a:ext>
            </a:extLst>
          </p:cNvPr>
          <p:cNvSpPr txBox="1"/>
          <p:nvPr/>
        </p:nvSpPr>
        <p:spPr>
          <a:xfrm>
            <a:off x="1153712" y="1794278"/>
            <a:ext cx="6050652" cy="38625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Processo padre inizializza un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semaphore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tra quelli disponibili e genera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n_proc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processi figli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 figli si mettono in attesa sul semaforo, solo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proc_count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processi entrano nell’area critica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Quando un processo finisce libera posto ad un processo in attesa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Il padre aspetta che tutti i figli concludano le loro operazioni</a:t>
            </a:r>
          </a:p>
        </p:txBody>
      </p:sp>
      <p:grpSp>
        <p:nvGrpSpPr>
          <p:cNvPr id="17" name="Snippet">
            <a:extLst>
              <a:ext uri="{FF2B5EF4-FFF2-40B4-BE49-F238E27FC236}">
                <a16:creationId xmlns:a16="http://schemas.microsoft.com/office/drawing/2014/main" id="{F8AABA5A-BE77-E2FB-CBE4-1D16CC2F8557}"/>
              </a:ext>
            </a:extLst>
          </p:cNvPr>
          <p:cNvGrpSpPr/>
          <p:nvPr/>
        </p:nvGrpSpPr>
        <p:grpSpPr>
          <a:xfrm>
            <a:off x="7457838" y="1608828"/>
            <a:ext cx="3739833" cy="3995502"/>
            <a:chOff x="6382217" y="3362896"/>
            <a:chExt cx="3739833" cy="3995502"/>
          </a:xfrm>
        </p:grpSpPr>
        <p:sp>
          <p:nvSpPr>
            <p:cNvPr id="11" name="Rettangolo con angoli arrotondati 18">
              <a:extLst>
                <a:ext uri="{FF2B5EF4-FFF2-40B4-BE49-F238E27FC236}">
                  <a16:creationId xmlns:a16="http://schemas.microsoft.com/office/drawing/2014/main" id="{BBCD5DBB-A99F-F8EE-6A29-CB1932928351}"/>
                </a:ext>
              </a:extLst>
            </p:cNvPr>
            <p:cNvSpPr/>
            <p:nvPr/>
          </p:nvSpPr>
          <p:spPr>
            <a:xfrm>
              <a:off x="6382217" y="3362896"/>
              <a:ext cx="3739833" cy="3995502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pPr>
                <a:spcAft>
                  <a:spcPts val="1800"/>
                </a:spcAft>
              </a:pP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****************************************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              TEST SEMAPHORE ****************************************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padre: generato figlio 0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padre: generato figlio 1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padre: generato figlio 2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padre: generato figlio 3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figlio 0: risvegliato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figlio 1: risvegliato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figlio 0: ho rilasciato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figlio 2: risvegliato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figlio 1: ho rilasciato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figlio 3: risvegliato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figlio 2: ho rilasciato 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figlio 3: ho rilasciato                   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 ****************************************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        TEST SEMAPHORE COMPLETED ****************************************</a:t>
              </a:r>
              <a:endParaRPr lang="en-US">
                <a:latin typeface="Fira Code Retina"/>
                <a:ea typeface="Fira Code Retina"/>
                <a:cs typeface="Fira Code Retina"/>
              </a:endParaRPr>
            </a:p>
          </p:txBody>
        </p:sp>
        <p:grpSp>
          <p:nvGrpSpPr>
            <p:cNvPr id="12" name="Gruppo 19">
              <a:extLst>
                <a:ext uri="{FF2B5EF4-FFF2-40B4-BE49-F238E27FC236}">
                  <a16:creationId xmlns:a16="http://schemas.microsoft.com/office/drawing/2014/main" id="{ED416B9F-4641-99F6-7165-B44440F738A7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13" name="Ovale 20">
                <a:extLst>
                  <a:ext uri="{FF2B5EF4-FFF2-40B4-BE49-F238E27FC236}">
                    <a16:creationId xmlns:a16="http://schemas.microsoft.com/office/drawing/2014/main" id="{B0B9FE70-D5C0-9968-53EA-D56A4E91C704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Ovale 21">
                <a:extLst>
                  <a:ext uri="{FF2B5EF4-FFF2-40B4-BE49-F238E27FC236}">
                    <a16:creationId xmlns:a16="http://schemas.microsoft.com/office/drawing/2014/main" id="{4F0CF2FE-7874-1F63-83AE-EC434757BB99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" name="Ovale 22">
                <a:extLst>
                  <a:ext uri="{FF2B5EF4-FFF2-40B4-BE49-F238E27FC236}">
                    <a16:creationId xmlns:a16="http://schemas.microsoft.com/office/drawing/2014/main" id="{53DDC102-07B0-40C0-2908-0AC79B2EF2F6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225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2B41D-4983-19C3-7AEB-DD3F09282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516901-EF6B-D4FA-A54C-3B1E55B4B69B}"/>
              </a:ext>
            </a:extLst>
          </p:cNvPr>
          <p:cNvSpPr txBox="1"/>
          <p:nvPr/>
        </p:nvSpPr>
        <p:spPr>
          <a:xfrm>
            <a:off x="1153713" y="1102738"/>
            <a:ext cx="2803973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Test </a:t>
            </a:r>
            <a:r>
              <a:rPr lang="it-IT" sz="3500" err="1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barrier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CasellaDiTesto 5">
            <a:extLst>
              <a:ext uri="{FF2B5EF4-FFF2-40B4-BE49-F238E27FC236}">
                <a16:creationId xmlns:a16="http://schemas.microsoft.com/office/drawing/2014/main" id="{EDCE34E1-4CBA-EF0F-9A24-BAE12692240A}"/>
              </a:ext>
            </a:extLst>
          </p:cNvPr>
          <p:cNvSpPr txBox="1"/>
          <p:nvPr/>
        </p:nvSpPr>
        <p:spPr>
          <a:xfrm>
            <a:off x="1153713" y="1794278"/>
            <a:ext cx="6068498" cy="38625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Processo padre inizializza una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barrier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tra quelle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disponibilie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genera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n_proc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processi figli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 figli svolgono la loro elaborazione e si mettono in attesa sulla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barrier</a:t>
            </a:r>
            <a:endParaRPr lang="it-IT" sz="2000">
              <a:solidFill>
                <a:srgbClr val="000000"/>
              </a:solidFill>
              <a:latin typeface="Poppins"/>
              <a:ea typeface="+mn-lt"/>
              <a:cs typeface="+mn-lt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Quando </a:t>
            </a:r>
            <a:r>
              <a:rPr lang="it-IT" sz="2000" err="1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n_proc</a:t>
            </a: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 processi saranno in attesa, vengono svegliati e completano l’elaborazione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Il padre aspetta che tutti i figli concludano le loro operazioni</a:t>
            </a:r>
          </a:p>
        </p:txBody>
      </p:sp>
      <p:grpSp>
        <p:nvGrpSpPr>
          <p:cNvPr id="2" name="Snippet">
            <a:extLst>
              <a:ext uri="{FF2B5EF4-FFF2-40B4-BE49-F238E27FC236}">
                <a16:creationId xmlns:a16="http://schemas.microsoft.com/office/drawing/2014/main" id="{7A484824-D433-BCE5-5300-A8863B6FD040}"/>
              </a:ext>
            </a:extLst>
          </p:cNvPr>
          <p:cNvGrpSpPr/>
          <p:nvPr/>
        </p:nvGrpSpPr>
        <p:grpSpPr>
          <a:xfrm>
            <a:off x="7298454" y="1224423"/>
            <a:ext cx="3739833" cy="4612944"/>
            <a:chOff x="6382217" y="3362896"/>
            <a:chExt cx="3739833" cy="4612944"/>
          </a:xfrm>
        </p:grpSpPr>
        <p:sp>
          <p:nvSpPr>
            <p:cNvPr id="3" name="Rettangolo con angoli arrotondati 18">
              <a:extLst>
                <a:ext uri="{FF2B5EF4-FFF2-40B4-BE49-F238E27FC236}">
                  <a16:creationId xmlns:a16="http://schemas.microsoft.com/office/drawing/2014/main" id="{687945C3-175D-5C03-958A-C5F94F0EDC20}"/>
                </a:ext>
              </a:extLst>
            </p:cNvPr>
            <p:cNvSpPr/>
            <p:nvPr/>
          </p:nvSpPr>
          <p:spPr>
            <a:xfrm>
              <a:off x="6382217" y="3362896"/>
              <a:ext cx="3739833" cy="4612944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pPr>
                <a:spcAft>
                  <a:spcPts val="1800"/>
                </a:spcAft>
              </a:pP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****************************************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              TEST BARRIER ****************************************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padre: generato figlio 0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padre: generato figlio 1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padre: generato figlio 2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padre: generato figlio 3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padre: generato figlio 4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0: in attesa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1: in attesa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2: in attesa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3: in attesa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4: in attesa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4: risvegliato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0: risvegliato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1: risvegliato</a:t>
              </a:r>
              <a:r>
                <a:rPr lang="it-IT" sz="1100">
                  <a:solidFill>
                    <a:srgbClr val="DBDEE1"/>
                  </a:solidFill>
                  <a:latin typeface="Fira Code"/>
                  <a:ea typeface="Fira Code"/>
                  <a:cs typeface="Fira Code"/>
                </a:rPr>
                <a:t>   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2: risvegliato </a:t>
              </a:r>
              <a:br>
                <a:rPr lang="it-IT" sz="1100" b="0" i="0"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it-IT" sz="1100" b="0" i="0">
                  <a:solidFill>
                    <a:srgbClr val="DBDEE1"/>
                  </a:solidFill>
                  <a:effectLst/>
                  <a:latin typeface="Fira Code"/>
                  <a:ea typeface="Fira Code"/>
                  <a:cs typeface="Fira Code"/>
                </a:rPr>
                <a:t>figlio 3: risvegliato</a:t>
              </a:r>
              <a:r>
                <a:rPr lang="it-IT" sz="1100">
                  <a:solidFill>
                    <a:srgbClr val="DBDEE1"/>
                  </a:solidFill>
                  <a:latin typeface="Fira Code"/>
                  <a:ea typeface="Fira Code"/>
                  <a:cs typeface="Fira Code"/>
                </a:rPr>
                <a:t>                     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 ****************************************</a:t>
              </a:r>
              <a:br>
                <a:rPr lang="it-IT" sz="1100"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        TEST SEMAPHORE BARRIER ****************************************</a:t>
              </a:r>
              <a:endParaRPr lang="en-US">
                <a:latin typeface="Fira Code Retina"/>
                <a:ea typeface="Fira Code Retina"/>
                <a:cs typeface="Fira Code Retina"/>
              </a:endParaRPr>
            </a:p>
          </p:txBody>
        </p:sp>
        <p:grpSp>
          <p:nvGrpSpPr>
            <p:cNvPr id="5" name="Gruppo 19">
              <a:extLst>
                <a:ext uri="{FF2B5EF4-FFF2-40B4-BE49-F238E27FC236}">
                  <a16:creationId xmlns:a16="http://schemas.microsoft.com/office/drawing/2014/main" id="{8DDD6F95-BBB0-C4B3-222A-450CD6786B16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6" name="Ovale 20">
                <a:extLst>
                  <a:ext uri="{FF2B5EF4-FFF2-40B4-BE49-F238E27FC236}">
                    <a16:creationId xmlns:a16="http://schemas.microsoft.com/office/drawing/2014/main" id="{2642BFAD-86F1-EC3B-E68B-A98ADE1398A2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Ovale 21">
                <a:extLst>
                  <a:ext uri="{FF2B5EF4-FFF2-40B4-BE49-F238E27FC236}">
                    <a16:creationId xmlns:a16="http://schemas.microsoft.com/office/drawing/2014/main" id="{5ADCBF7B-E643-1AC6-89A8-5B1D206B72ED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Ovale 22">
                <a:extLst>
                  <a:ext uri="{FF2B5EF4-FFF2-40B4-BE49-F238E27FC236}">
                    <a16:creationId xmlns:a16="http://schemas.microsoft.com/office/drawing/2014/main" id="{AFA26974-2F73-F0B8-81E7-470E62E7826E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57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C783B-9D49-0A91-9E50-320FF929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7ABA01-D5F8-CD4B-1C9D-74975D0343CC}"/>
              </a:ext>
            </a:extLst>
          </p:cNvPr>
          <p:cNvSpPr txBox="1"/>
          <p:nvPr/>
        </p:nvSpPr>
        <p:spPr>
          <a:xfrm>
            <a:off x="1153713" y="1102738"/>
            <a:ext cx="2446504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lIns="91440" tIns="45720" rIns="91440" bIns="45720" rtlCol="0" anchor="t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/>
                <a:cs typeface="Poppins SemiBold"/>
              </a:rPr>
              <a:t>Test input</a:t>
            </a:r>
            <a:endParaRPr lang="it-IT" sz="3500">
              <a:gradFill>
                <a:gsLst>
                  <a:gs pos="100000">
                    <a:srgbClr val="51CD83"/>
                  </a:gs>
                  <a:gs pos="0">
                    <a:srgbClr val="1566A0"/>
                  </a:gs>
                </a:gsLst>
                <a:path path="circle">
                  <a:fillToRect l="100000" t="100000"/>
                </a:path>
              </a:gra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CasellaDiTesto 5">
            <a:extLst>
              <a:ext uri="{FF2B5EF4-FFF2-40B4-BE49-F238E27FC236}">
                <a16:creationId xmlns:a16="http://schemas.microsoft.com/office/drawing/2014/main" id="{5E747638-6973-A746-9042-C3E0CB67124B}"/>
              </a:ext>
            </a:extLst>
          </p:cNvPr>
          <p:cNvSpPr txBox="1"/>
          <p:nvPr/>
        </p:nvSpPr>
        <p:spPr>
          <a:xfrm>
            <a:off x="1153712" y="1794278"/>
            <a:ext cx="5479563" cy="29392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Viene chiesto di inserire un numero in input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Viene chiesto di inserire un secondo numero in input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Viene effettuata la somma dei due valori interi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ea typeface="+mn-lt"/>
                <a:cs typeface="+mn-lt"/>
              </a:rPr>
              <a:t>Viene inserito un carattere in ingresso</a:t>
            </a:r>
          </a:p>
        </p:txBody>
      </p:sp>
      <p:grpSp>
        <p:nvGrpSpPr>
          <p:cNvPr id="17" name="Snippet">
            <a:extLst>
              <a:ext uri="{FF2B5EF4-FFF2-40B4-BE49-F238E27FC236}">
                <a16:creationId xmlns:a16="http://schemas.microsoft.com/office/drawing/2014/main" id="{A8409778-1A59-C59D-066B-43D27F4911E3}"/>
              </a:ext>
            </a:extLst>
          </p:cNvPr>
          <p:cNvGrpSpPr/>
          <p:nvPr/>
        </p:nvGrpSpPr>
        <p:grpSpPr>
          <a:xfrm>
            <a:off x="7544599" y="1702518"/>
            <a:ext cx="3289676" cy="3452963"/>
            <a:chOff x="6382217" y="3362896"/>
            <a:chExt cx="3289676" cy="3452963"/>
          </a:xfrm>
        </p:grpSpPr>
        <p:sp>
          <p:nvSpPr>
            <p:cNvPr id="11" name="Rettangolo con angoli arrotondati 18">
              <a:extLst>
                <a:ext uri="{FF2B5EF4-FFF2-40B4-BE49-F238E27FC236}">
                  <a16:creationId xmlns:a16="http://schemas.microsoft.com/office/drawing/2014/main" id="{A5E04F25-D241-F870-0DBF-775381A05874}"/>
                </a:ext>
              </a:extLst>
            </p:cNvPr>
            <p:cNvSpPr/>
            <p:nvPr/>
          </p:nvSpPr>
          <p:spPr>
            <a:xfrm>
              <a:off x="6382217" y="3362896"/>
              <a:ext cx="3289676" cy="3452963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pPr>
                <a:spcAft>
                  <a:spcPts val="1800"/>
                </a:spcAft>
              </a:pP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*********************************</a:t>
              </a:r>
              <a:b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            TEST INPUT </a:t>
              </a:r>
              <a:b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*********************************</a:t>
              </a:r>
              <a:b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</a:br>
              <a:b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Inserisci un numero: 123</a:t>
              </a:r>
              <a:b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Inserisci un secondo numero: 400</a:t>
              </a:r>
              <a:b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La somma dei due numeri vale: 523</a:t>
              </a:r>
            </a:p>
            <a:p>
              <a:pPr>
                <a:spcAft>
                  <a:spcPts val="1800"/>
                </a:spcAft>
              </a:pP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Inserisci un carattere: a</a:t>
              </a:r>
              <a:b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Il carattere inserito </a:t>
              </a:r>
              <a:r>
                <a:rPr lang="it-IT" sz="1100" err="1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e’</a:t>
              </a: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: a</a:t>
              </a:r>
            </a:p>
            <a:p>
              <a:pPr>
                <a:spcAft>
                  <a:spcPts val="1800"/>
                </a:spcAft>
              </a:pP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*********************************</a:t>
              </a:r>
              <a:b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      TEST INPUT COMPLETED </a:t>
              </a:r>
              <a:b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</a:br>
              <a:r>
                <a:rPr lang="it-IT" sz="1100">
                  <a:solidFill>
                    <a:srgbClr val="DBDEE1"/>
                  </a:solidFill>
                  <a:latin typeface="Fira Code Retina"/>
                  <a:ea typeface="+mn-lt"/>
                  <a:cs typeface="+mn-lt"/>
                </a:rPr>
                <a:t>*********************************</a:t>
              </a:r>
            </a:p>
          </p:txBody>
        </p:sp>
        <p:grpSp>
          <p:nvGrpSpPr>
            <p:cNvPr id="12" name="Gruppo 19">
              <a:extLst>
                <a:ext uri="{FF2B5EF4-FFF2-40B4-BE49-F238E27FC236}">
                  <a16:creationId xmlns:a16="http://schemas.microsoft.com/office/drawing/2014/main" id="{3D572A89-8693-2411-31DB-CEF25A4DF6C8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13" name="Ovale 20">
                <a:extLst>
                  <a:ext uri="{FF2B5EF4-FFF2-40B4-BE49-F238E27FC236}">
                    <a16:creationId xmlns:a16="http://schemas.microsoft.com/office/drawing/2014/main" id="{5D8C5E83-0E67-4BBB-6724-8717B2361D44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Ovale 21">
                <a:extLst>
                  <a:ext uri="{FF2B5EF4-FFF2-40B4-BE49-F238E27FC236}">
                    <a16:creationId xmlns:a16="http://schemas.microsoft.com/office/drawing/2014/main" id="{F46832D6-974E-1553-239B-C2BB5C112CEE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" name="Ovale 22">
                <a:extLst>
                  <a:ext uri="{FF2B5EF4-FFF2-40B4-BE49-F238E27FC236}">
                    <a16:creationId xmlns:a16="http://schemas.microsoft.com/office/drawing/2014/main" id="{4C92BCB2-3088-333B-C745-BF287EE18670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682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1CD83"/>
            </a:gs>
            <a:gs pos="0">
              <a:srgbClr val="1566A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F120D-0D23-0CB0-4BFE-5C82400E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557E7A70-864D-25B0-B546-A54402D2A547}"/>
              </a:ext>
            </a:extLst>
          </p:cNvPr>
          <p:cNvSpPr/>
          <p:nvPr/>
        </p:nvSpPr>
        <p:spPr>
          <a:xfrm>
            <a:off x="-1" y="-3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494851-5B1A-1C4A-9FCD-0EB52A95D95F}"/>
              </a:ext>
            </a:extLst>
          </p:cNvPr>
          <p:cNvSpPr txBox="1"/>
          <p:nvPr/>
        </p:nvSpPr>
        <p:spPr>
          <a:xfrm>
            <a:off x="2409238" y="2510403"/>
            <a:ext cx="737351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000">
                <a:solidFill>
                  <a:schemeClr val="accent6">
                    <a:lumMod val="20000"/>
                    <a:lumOff val="80000"/>
                  </a:schemeClr>
                </a:solidFill>
                <a:latin typeface="Poppins SemiBold"/>
                <a:cs typeface="Poppins SemiBold"/>
              </a:rPr>
              <a:t>Fine della presentazione</a:t>
            </a:r>
            <a:endParaRPr lang="it-IT" sz="4000">
              <a:solidFill>
                <a:schemeClr val="accent6">
                  <a:lumMod val="20000"/>
                  <a:lumOff val="80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07FE3D-A3EB-6B94-4661-85BF89E76D04}"/>
              </a:ext>
            </a:extLst>
          </p:cNvPr>
          <p:cNvSpPr txBox="1"/>
          <p:nvPr/>
        </p:nvSpPr>
        <p:spPr>
          <a:xfrm>
            <a:off x="3731407" y="3536004"/>
            <a:ext cx="4729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rgbClr val="E3F1D9"/>
                </a:solidFill>
                <a:latin typeface="Poppins" pitchFamily="2" charset="77"/>
                <a:cs typeface="Poppins" pitchFamily="2" charset="77"/>
              </a:rPr>
              <a:t>Grazie per l’attenzione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C313C70-D1F2-88FE-ED35-3DF7B9548C04}"/>
              </a:ext>
            </a:extLst>
          </p:cNvPr>
          <p:cNvCxnSpPr>
            <a:cxnSpLocks/>
          </p:cNvCxnSpPr>
          <p:nvPr/>
        </p:nvCxnSpPr>
        <p:spPr>
          <a:xfrm>
            <a:off x="1914272" y="3411811"/>
            <a:ext cx="8363451" cy="0"/>
          </a:xfrm>
          <a:prstGeom prst="line">
            <a:avLst/>
          </a:prstGeom>
          <a:ln w="50800">
            <a:solidFill>
              <a:srgbClr val="E3F1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218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71D6AA-FD47-786D-EE01-F0C6EF04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D41AAB1-3A5A-9A04-A6C2-91D662526670}"/>
              </a:ext>
            </a:extLst>
          </p:cNvPr>
          <p:cNvSpPr txBox="1"/>
          <p:nvPr/>
        </p:nvSpPr>
        <p:spPr>
          <a:xfrm>
            <a:off x="1153713" y="1076157"/>
            <a:ext cx="5192447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rtlCol="0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Trap e Interrupt in x86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01E1D5-4584-24D4-76EC-C8D858E02633}"/>
              </a:ext>
            </a:extLst>
          </p:cNvPr>
          <p:cNvSpPr txBox="1"/>
          <p:nvPr/>
        </p:nvSpPr>
        <p:spPr>
          <a:xfrm>
            <a:off x="1148981" y="1927276"/>
            <a:ext cx="9903332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In x86 si distingue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trap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e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interrupt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in base alla causa della interruzione: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Le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interruzioni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vengono generate da parte dell’hardware per segnalare il completamento o attesa di un operazione.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Le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trap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vengono generate da eccezioni a livello utente o per richiamare le system call nelle kernel routine.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Per generare un interrupt viene utilizzata l’istruzione </a:t>
            </a:r>
            <a:r>
              <a:rPr lang="it-IT" sz="2000" spc="-150" err="1">
                <a:solidFill>
                  <a:srgbClr val="000000"/>
                </a:solidFill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int</a:t>
            </a:r>
            <a:r>
              <a:rPr lang="it-IT" sz="2000" spc="-150">
                <a:solidFill>
                  <a:srgbClr val="000000"/>
                </a:solidFill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 </a:t>
            </a:r>
            <a:r>
              <a:rPr lang="it-IT" sz="2000" spc="-150" err="1">
                <a:solidFill>
                  <a:srgbClr val="000000"/>
                </a:solidFill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interrupt_number</a:t>
            </a:r>
            <a:r>
              <a:rPr lang="it-IT" sz="2000" spc="-150">
                <a:solidFill>
                  <a:srgbClr val="000000"/>
                </a:solidFill>
                <a:latin typeface="Poppins" pitchFamily="2" charset="77"/>
                <a:ea typeface="FiraCode Nerd Font" panose="02000009000000000000" pitchFamily="49" charset="0"/>
                <a:cs typeface="Poppins" pitchFamily="2" charset="77"/>
              </a:rPr>
              <a:t>.</a:t>
            </a:r>
            <a:br>
              <a:rPr lang="it-IT" sz="2000" spc="-150">
                <a:solidFill>
                  <a:srgbClr val="000000"/>
                </a:solidFill>
                <a:latin typeface="Poppins" pitchFamily="2" charset="77"/>
                <a:ea typeface="FiraCode Nerd Font" panose="02000009000000000000" pitchFamily="49" charset="0"/>
                <a:cs typeface="Poppins" pitchFamily="2" charset="77"/>
              </a:rPr>
            </a:br>
            <a:r>
              <a:rPr lang="it-IT" sz="2000">
                <a:solidFill>
                  <a:srgbClr val="000000"/>
                </a:solidFill>
                <a:latin typeface="Poppins" pitchFamily="2" charset="77"/>
                <a:ea typeface="FiraCode Nerd Font" panose="02000009000000000000" pitchFamily="49" charset="0"/>
                <a:cs typeface="Poppins" pitchFamily="2" charset="77"/>
              </a:rPr>
              <a:t>Sono presenti 256 interrupt </a:t>
            </a:r>
            <a:r>
              <a:rPr lang="it-IT" sz="2000" err="1">
                <a:solidFill>
                  <a:srgbClr val="000000"/>
                </a:solidFill>
                <a:latin typeface="Poppins" pitchFamily="2" charset="77"/>
                <a:ea typeface="FiraCode Nerd Font" panose="02000009000000000000" pitchFamily="49" charset="0"/>
                <a:cs typeface="Poppins" pitchFamily="2" charset="77"/>
              </a:rPr>
              <a:t>handler</a:t>
            </a:r>
            <a:r>
              <a:rPr lang="it-IT" sz="2000">
                <a:solidFill>
                  <a:srgbClr val="000000"/>
                </a:solidFill>
                <a:latin typeface="Poppins" pitchFamily="2" charset="77"/>
                <a:ea typeface="FiraCode Nerd Font" panose="02000009000000000000" pitchFamily="49" charset="0"/>
                <a:cs typeface="Poppins" pitchFamily="2" charset="77"/>
              </a:rPr>
              <a:t> elencati nella </a:t>
            </a:r>
            <a:r>
              <a:rPr lang="it-IT" sz="2000">
                <a:solidFill>
                  <a:srgbClr val="000000"/>
                </a:solidFill>
                <a:latin typeface="Poppins Medium" pitchFamily="2" charset="77"/>
                <a:ea typeface="FiraCode Nerd Font" panose="02000009000000000000" pitchFamily="49" charset="0"/>
                <a:cs typeface="Poppins Medium" pitchFamily="2" charset="77"/>
              </a:rPr>
              <a:t>Interrupt </a:t>
            </a:r>
            <a:r>
              <a:rPr lang="it-IT" sz="2000" err="1">
                <a:solidFill>
                  <a:srgbClr val="000000"/>
                </a:solidFill>
                <a:latin typeface="Poppins Medium" pitchFamily="2" charset="77"/>
                <a:ea typeface="FiraCode Nerd Font" panose="02000009000000000000" pitchFamily="49" charset="0"/>
                <a:cs typeface="Poppins Medium" pitchFamily="2" charset="77"/>
              </a:rPr>
              <a:t>Descriptor</a:t>
            </a:r>
            <a:r>
              <a:rPr lang="it-IT" sz="2000">
                <a:solidFill>
                  <a:srgbClr val="000000"/>
                </a:solidFill>
                <a:latin typeface="Poppins Medium" pitchFamily="2" charset="77"/>
                <a:ea typeface="FiraCode Nerd Font" panose="02000009000000000000" pitchFamily="49" charset="0"/>
                <a:cs typeface="Poppins Medium" pitchFamily="2" charset="77"/>
              </a:rPr>
              <a:t> </a:t>
            </a:r>
            <a:r>
              <a:rPr lang="it-IT" sz="2000" err="1">
                <a:solidFill>
                  <a:srgbClr val="000000"/>
                </a:solidFill>
                <a:latin typeface="Poppins Medium" pitchFamily="2" charset="77"/>
                <a:ea typeface="FiraCode Nerd Font" panose="02000009000000000000" pitchFamily="49" charset="0"/>
                <a:cs typeface="Poppins Medium" pitchFamily="2" charset="77"/>
              </a:rPr>
              <a:t>Table</a:t>
            </a:r>
            <a:r>
              <a:rPr lang="it-IT" sz="2000">
                <a:solidFill>
                  <a:srgbClr val="000000"/>
                </a:solidFill>
                <a:latin typeface="Poppins" pitchFamily="2" charset="77"/>
                <a:ea typeface="FiraCode Nerd Font" panose="02000009000000000000" pitchFamily="49" charset="0"/>
                <a:cs typeface="Poppins" pitchFamily="2" charset="77"/>
              </a:rPr>
              <a:t>.</a:t>
            </a:r>
            <a:endParaRPr lang="it-IT" sz="2000">
              <a:solidFill>
                <a:srgbClr val="000000"/>
              </a:solidFill>
              <a:latin typeface="FiraCode Nerd Font" panose="02000009000000000000" pitchFamily="49" charset="0"/>
              <a:ea typeface="FiraCode Nerd Font" panose="02000009000000000000" pitchFamily="49" charset="0"/>
              <a:cs typeface="FiraCode Nerd Font" panose="02000009000000000000" pitchFamily="49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F42D764-FDF8-DF11-C757-A16066EF7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8" t="14636" r="8264" b="11503"/>
          <a:stretch/>
        </p:blipFill>
        <p:spPr>
          <a:xfrm>
            <a:off x="9401485" y="806455"/>
            <a:ext cx="1928349" cy="11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9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FBD41-58D3-7D84-33E2-DFC4FE18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CDA8B5-D1CC-BCCB-2CB1-6219AD4190A4}"/>
              </a:ext>
            </a:extLst>
          </p:cNvPr>
          <p:cNvSpPr txBox="1"/>
          <p:nvPr/>
        </p:nvSpPr>
        <p:spPr>
          <a:xfrm>
            <a:off x="1066800" y="1057473"/>
            <a:ext cx="2903359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rtlCol="0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System Call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FC8DD1-C5E0-B83D-CB32-A2ABC4B11546}"/>
              </a:ext>
            </a:extLst>
          </p:cNvPr>
          <p:cNvSpPr txBox="1"/>
          <p:nvPr/>
        </p:nvSpPr>
        <p:spPr>
          <a:xfrm>
            <a:off x="1066800" y="1735675"/>
            <a:ext cx="10058400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Il kernel mette a disposizione delle primitive di sistema per separare l’attività utente da quella del sistema.</a:t>
            </a:r>
            <a:endParaRPr lang="it-IT" sz="2000">
              <a:latin typeface="Poppins"/>
              <a:cs typeface="Poppins"/>
            </a:endParaRP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Viene sfruttato il meccanismo di </a:t>
            </a:r>
            <a:r>
              <a:rPr lang="it-IT" sz="200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interrupt.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Ogni processo ha a disposizione una memoria dati riservata nel kernel, caricata al momento del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context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switching.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I permessi sono separati per privilegio kernel e utente anche nelle modalità del processore (x86).</a:t>
            </a:r>
          </a:p>
        </p:txBody>
      </p:sp>
    </p:spTree>
    <p:extLst>
      <p:ext uri="{BB962C8B-B14F-4D97-AF65-F5344CB8AC3E}">
        <p14:creationId xmlns:p14="http://schemas.microsoft.com/office/powerpoint/2010/main" val="33451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699AB-D192-5659-087D-FF20383B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F4BD5E-C48B-6B09-34D0-5B9038D3357B}"/>
              </a:ext>
            </a:extLst>
          </p:cNvPr>
          <p:cNvSpPr txBox="1"/>
          <p:nvPr/>
        </p:nvSpPr>
        <p:spPr>
          <a:xfrm>
            <a:off x="1066800" y="1845598"/>
            <a:ext cx="9803589" cy="39549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L’implementazione delle system call è suddivisa su più file: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syscall.h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: definizione delle primitive e assegnamento del numero identificativo per la chiamata.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syscall.c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: associazione del identificativo alla primitiva, in modo da essere richiamata tramite la primitiva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syscall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().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ea typeface="Fira Code" pitchFamily="49" charset="0"/>
                <a:cs typeface="Poppins SemiBold" panose="00000700000000000000" pitchFamily="2" charset="0"/>
              </a:rPr>
              <a:t>sysproc.c</a:t>
            </a:r>
            <a:r>
              <a:rPr lang="it-IT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implementazione della system call e del recupero dei parametri forniti.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usys.s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: definisce le primitive richiamabili per l’utente.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DB47A2-CCD2-FC06-6F4A-092F8E3597AB}"/>
              </a:ext>
            </a:extLst>
          </p:cNvPr>
          <p:cNvSpPr txBox="1"/>
          <p:nvPr/>
        </p:nvSpPr>
        <p:spPr>
          <a:xfrm>
            <a:off x="1066800" y="1057473"/>
            <a:ext cx="2903359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rtlCol="0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System Call</a:t>
            </a:r>
          </a:p>
        </p:txBody>
      </p:sp>
    </p:spTree>
    <p:extLst>
      <p:ext uri="{BB962C8B-B14F-4D97-AF65-F5344CB8AC3E}">
        <p14:creationId xmlns:p14="http://schemas.microsoft.com/office/powerpoint/2010/main" val="10543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1CD83"/>
            </a:gs>
            <a:gs pos="0">
              <a:srgbClr val="1566A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D6A036D2-9CA1-E08E-B8BB-B3E098B21D73}"/>
              </a:ext>
            </a:extLst>
          </p:cNvPr>
          <p:cNvSpPr/>
          <p:nvPr/>
        </p:nvSpPr>
        <p:spPr>
          <a:xfrm>
            <a:off x="-1" y="-3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551CF-146B-6DB8-1150-73434A109B53}"/>
              </a:ext>
            </a:extLst>
          </p:cNvPr>
          <p:cNvSpPr txBox="1"/>
          <p:nvPr/>
        </p:nvSpPr>
        <p:spPr>
          <a:xfrm>
            <a:off x="2801488" y="1270845"/>
            <a:ext cx="7085462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fork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()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	Create a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process</a:t>
            </a:r>
            <a:br>
              <a:rPr lang="it-IT" sz="1600">
                <a:latin typeface="Poppins" pitchFamily="2" charset="77"/>
                <a:cs typeface="Poppins" pitchFamily="2" charset="77"/>
              </a:rPr>
            </a:b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exit()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	Terminate the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current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process</a:t>
            </a:r>
            <a:br>
              <a:rPr lang="it-IT" sz="1600">
                <a:latin typeface="Poppins" pitchFamily="2" charset="77"/>
                <a:cs typeface="Poppins" pitchFamily="2" charset="77"/>
              </a:rPr>
            </a:br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wait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()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	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Wait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for a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child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process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to exit</a:t>
            </a:r>
            <a:br>
              <a:rPr lang="it-IT" sz="1600">
                <a:latin typeface="Poppins" pitchFamily="2" charset="77"/>
                <a:cs typeface="Poppins" pitchFamily="2" charset="77"/>
              </a:rPr>
            </a:br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kill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pid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Terminate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process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pid</a:t>
            </a:r>
            <a:br>
              <a:rPr lang="it-IT" sz="1600">
                <a:latin typeface="Poppins" pitchFamily="2" charset="77"/>
                <a:cs typeface="Poppins" pitchFamily="2" charset="77"/>
              </a:rPr>
            </a:br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getpid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()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Return the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current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process’s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pid</a:t>
            </a:r>
            <a:br>
              <a:rPr lang="it-IT" sz="1600">
                <a:latin typeface="Poppins" pitchFamily="2" charset="77"/>
                <a:cs typeface="Poppins" pitchFamily="2" charset="77"/>
              </a:rPr>
            </a:br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sleep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n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)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Sleep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for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n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clock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ticks</a:t>
            </a:r>
            <a:endParaRPr lang="it-IT" sz="1600">
              <a:solidFill>
                <a:schemeClr val="bg1"/>
              </a:solidFill>
              <a:latin typeface="Poppins"/>
              <a:cs typeface="Poppins"/>
            </a:endParaRPr>
          </a:p>
          <a:p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exec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filename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, *</a:t>
            </a:r>
            <a:r>
              <a:rPr lang="it-IT" sz="1600" err="1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argv</a:t>
            </a:r>
            <a:r>
              <a:rPr lang="it-IT" sz="1600">
                <a:solidFill>
                  <a:schemeClr val="bg1"/>
                </a:solidFill>
                <a:latin typeface="Fira Code"/>
                <a:ea typeface="Fira Code"/>
                <a:cs typeface="Fira Code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Load a file and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execute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it</a:t>
            </a:r>
            <a:endParaRPr lang="it-IT" sz="1600">
              <a:solidFill>
                <a:schemeClr val="bg1"/>
              </a:solidFill>
              <a:latin typeface="Poppins"/>
              <a:cs typeface="Poppins"/>
            </a:endParaRPr>
          </a:p>
          <a:p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sbrk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n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Grow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process’s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memory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by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n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bytes </a:t>
            </a:r>
          </a:p>
          <a:p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open(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filename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, flags)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Open a file; the flags indicate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read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/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write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 </a:t>
            </a:r>
            <a:endParaRPr lang="it-IT" sz="16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read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fd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buf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n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Read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n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bytes from an open file</a:t>
            </a:r>
          </a:p>
          <a:p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write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fd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buf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n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Write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n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bytes to an open file</a:t>
            </a:r>
          </a:p>
          <a:p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close(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fd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Release open file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fd</a:t>
            </a:r>
            <a:endParaRPr lang="it-IT" sz="1600">
              <a:solidFill>
                <a:schemeClr val="bg1"/>
              </a:solidFill>
              <a:latin typeface="Poppins"/>
              <a:cs typeface="Poppins"/>
            </a:endParaRPr>
          </a:p>
          <a:p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dup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fd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 	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Duplicate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fd</a:t>
            </a:r>
            <a:br>
              <a:rPr lang="it-IT" sz="1600">
                <a:latin typeface="Poppins" pitchFamily="2" charset="77"/>
                <a:cs typeface="Poppins" pitchFamily="2" charset="77"/>
              </a:rPr>
            </a:b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pipe(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p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Create a pipe and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return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fd’s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in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p</a:t>
            </a:r>
            <a:br>
              <a:rPr lang="it-IT" sz="1600">
                <a:latin typeface="Poppins" pitchFamily="2" charset="77"/>
                <a:cs typeface="Poppins" pitchFamily="2" charset="77"/>
              </a:rPr>
            </a:b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chdir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dirname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Change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the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current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directory</a:t>
            </a:r>
          </a:p>
          <a:p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mkdir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dirname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Create a new directory</a:t>
            </a:r>
          </a:p>
          <a:p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mknod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(name, 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maj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, min)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Create a device file</a:t>
            </a:r>
          </a:p>
          <a:p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fstat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fd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            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Return info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about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an open file</a:t>
            </a:r>
            <a:endParaRPr lang="it-IT" sz="160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link(f1, f2)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	Create 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another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name (f2) for the file f1 </a:t>
            </a:r>
            <a:endParaRPr lang="it-IT" sz="16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unlink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it-IT" sz="160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filename</a:t>
            </a:r>
            <a:r>
              <a:rPr lang="it-IT" sz="16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) 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	</a:t>
            </a:r>
            <a:r>
              <a:rPr lang="it-IT" sz="1600" err="1">
                <a:solidFill>
                  <a:schemeClr val="bg1"/>
                </a:solidFill>
                <a:latin typeface="Poppins"/>
                <a:cs typeface="Poppins"/>
              </a:rPr>
              <a:t>Remove</a:t>
            </a:r>
            <a:r>
              <a:rPr lang="it-IT" sz="1600">
                <a:solidFill>
                  <a:schemeClr val="bg1"/>
                </a:solidFill>
                <a:latin typeface="Poppins"/>
                <a:cs typeface="Poppins"/>
              </a:rPr>
              <a:t> a file </a:t>
            </a:r>
            <a:endParaRPr lang="it-IT" sz="16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23DEBE-6E0E-96D1-F3FE-E4E6A3F21A49}"/>
              </a:ext>
            </a:extLst>
          </p:cNvPr>
          <p:cNvSpPr txBox="1"/>
          <p:nvPr/>
        </p:nvSpPr>
        <p:spPr>
          <a:xfrm>
            <a:off x="3859037" y="364624"/>
            <a:ext cx="447392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000">
                <a:solidFill>
                  <a:schemeClr val="accent6">
                    <a:lumMod val="20000"/>
                    <a:lumOff val="80000"/>
                  </a:schemeClr>
                </a:solidFill>
                <a:latin typeface="Poppins SemiBold"/>
                <a:cs typeface="Poppins SemiBold"/>
              </a:rPr>
              <a:t>System calls</a:t>
            </a:r>
            <a:endParaRPr lang="it-IT" sz="4000">
              <a:solidFill>
                <a:schemeClr val="accent6">
                  <a:lumMod val="20000"/>
                  <a:lumOff val="80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339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F93F15-66C1-429F-894A-2A12BCC25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9FE48D-94F0-6807-1829-353CB9E17DDD}"/>
              </a:ext>
            </a:extLst>
          </p:cNvPr>
          <p:cNvSpPr txBox="1"/>
          <p:nvPr/>
        </p:nvSpPr>
        <p:spPr>
          <a:xfrm>
            <a:off x="1095466" y="872004"/>
            <a:ext cx="2089033" cy="63094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dkEdge">
            <a:bevelT w="0" h="0" prst="hardEdge"/>
          </a:sp3d>
        </p:spPr>
        <p:txBody>
          <a:bodyPr wrap="none" rtlCol="0">
            <a:spAutoFit/>
            <a:sp3d prstMaterial="matte"/>
          </a:bodyPr>
          <a:lstStyle/>
          <a:p>
            <a:r>
              <a:rPr lang="it-IT" sz="3500">
                <a:gradFill>
                  <a:gsLst>
                    <a:gs pos="100000">
                      <a:srgbClr val="51CD83"/>
                    </a:gs>
                    <a:gs pos="0">
                      <a:srgbClr val="1566A0"/>
                    </a:gs>
                  </a:gsLst>
                  <a:path path="circle">
                    <a:fillToRect l="100000" t="100000"/>
                  </a:path>
                </a:gradFill>
                <a:latin typeface="Poppins SemiBold" panose="00000700000000000000" pitchFamily="2" charset="0"/>
                <a:cs typeface="Poppins SemiBold" panose="00000700000000000000" pitchFamily="2" charset="0"/>
              </a:rPr>
              <a:t>Processi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177556-2309-7E90-A73E-F1BE3DEAF9EA}"/>
              </a:ext>
            </a:extLst>
          </p:cNvPr>
          <p:cNvSpPr txBox="1"/>
          <p:nvPr/>
        </p:nvSpPr>
        <p:spPr>
          <a:xfrm>
            <a:off x="1153713" y="1524148"/>
            <a:ext cx="5819332" cy="38625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xv6 mette a disposizione la struttura dati proc 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per l’astrazione di un processo. Il multi threading non è supportato, ogni processo è dotato di un solo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thread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principale.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Context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è un puntatore allo stack del contesto dove vengono memorizzate le informazioni nel </a:t>
            </a:r>
            <a:r>
              <a:rPr lang="it-IT" sz="2000" err="1">
                <a:solidFill>
                  <a:srgbClr val="000000"/>
                </a:solidFill>
                <a:latin typeface="Poppins"/>
                <a:cs typeface="Poppins"/>
              </a:rPr>
              <a:t>context</a:t>
            </a: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 switching.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it-IT" sz="2000">
                <a:solidFill>
                  <a:srgbClr val="000000"/>
                </a:solidFill>
                <a:latin typeface="Poppins"/>
                <a:cs typeface="Poppins"/>
              </a:rPr>
              <a:t>In state è indicato lo stato del processo, che può essere: </a:t>
            </a:r>
            <a:r>
              <a:rPr lang="it-IT" sz="2000" i="1">
                <a:solidFill>
                  <a:srgbClr val="000000"/>
                </a:solidFill>
                <a:latin typeface="Poppins"/>
                <a:cs typeface="Poppins"/>
              </a:rPr>
              <a:t>SLEEPING, RUNNABLE, RUNNING.</a:t>
            </a:r>
          </a:p>
        </p:txBody>
      </p:sp>
      <p:grpSp>
        <p:nvGrpSpPr>
          <p:cNvPr id="2" name="Snippet">
            <a:extLst>
              <a:ext uri="{FF2B5EF4-FFF2-40B4-BE49-F238E27FC236}">
                <a16:creationId xmlns:a16="http://schemas.microsoft.com/office/drawing/2014/main" id="{3A73D8EA-1455-EB23-83F7-5F69E9EE5400}"/>
              </a:ext>
            </a:extLst>
          </p:cNvPr>
          <p:cNvGrpSpPr/>
          <p:nvPr/>
        </p:nvGrpSpPr>
        <p:grpSpPr>
          <a:xfrm>
            <a:off x="7083529" y="1278720"/>
            <a:ext cx="4013005" cy="4353451"/>
            <a:chOff x="6382216" y="3362896"/>
            <a:chExt cx="4013005" cy="4353451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B1DE77EE-AF66-0E1E-5D0A-49DBC86EEAD3}"/>
                </a:ext>
              </a:extLst>
            </p:cNvPr>
            <p:cNvSpPr/>
            <p:nvPr/>
          </p:nvSpPr>
          <p:spPr>
            <a:xfrm>
              <a:off x="6382216" y="3362896"/>
              <a:ext cx="4013005" cy="4353451"/>
            </a:xfrm>
            <a:prstGeom prst="roundRect">
              <a:avLst>
                <a:gd name="adj" fmla="val 3483"/>
              </a:avLst>
            </a:prstGeom>
            <a:solidFill>
              <a:srgbClr val="282C34"/>
            </a:solidFill>
            <a:ln w="19050">
              <a:solidFill>
                <a:srgbClr val="323742"/>
              </a:solidFill>
            </a:ln>
            <a:effectLst>
              <a:outerShdw blurRad="254000" sx="105000" sy="105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288000" rIns="108000" bIns="108000" rtlCol="0" anchor="t" anchorCtr="0"/>
            <a:lstStyle/>
            <a:p>
              <a:r>
                <a:rPr lang="it-IT" sz="1600" b="0" i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// </a:t>
              </a:r>
              <a:r>
                <a:rPr lang="it-IT" sz="1600" b="0" i="1" err="1">
                  <a:solidFill>
                    <a:srgbClr val="7F848E"/>
                  </a:solidFill>
                  <a:effectLst/>
                  <a:latin typeface="Fira Code Retina" pitchFamily="49" charset="0"/>
                </a:rPr>
                <a:t>proc.c</a:t>
              </a:r>
              <a:endParaRPr lang="it-IT" sz="1600" i="1">
                <a:solidFill>
                  <a:srgbClr val="ABB2BF"/>
                </a:solidFill>
                <a:latin typeface="Fira Code Retina" pitchFamily="49" charset="0"/>
              </a:endParaRPr>
            </a:p>
            <a:p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proc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{</a:t>
              </a:r>
            </a:p>
            <a:p>
              <a:r>
                <a:rPr lang="it-IT" sz="1600">
                  <a:solidFill>
                    <a:srgbClr val="C678DD"/>
                  </a:solidFill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uint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sz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56B6C2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56B6C2"/>
                  </a:solidFill>
                  <a:effectLst/>
                  <a:latin typeface="Fira Code Retina" pitchFamily="49" charset="0"/>
                </a:rPr>
                <a:t>pde_t</a:t>
              </a:r>
              <a:r>
                <a:rPr lang="it-IT" sz="1600" b="0">
                  <a:solidFill>
                    <a:srgbClr val="56B6C2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pgdir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char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56B6C2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kstack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enum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procstate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state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pid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proc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parent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trapframe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tf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context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context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void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56B6C2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chan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int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ABB2BF"/>
                  </a:solidFill>
                  <a:effectLst/>
                  <a:latin typeface="Fira Code Retina" pitchFamily="49" charset="0"/>
                </a:rPr>
                <a:t>killed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file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ofile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[NOFILE];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struct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inode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*</a:t>
              </a:r>
              <a:r>
                <a:rPr lang="it-IT" sz="1600" b="0" err="1">
                  <a:solidFill>
                    <a:srgbClr val="E5C07B"/>
                  </a:solidFill>
                  <a:effectLst/>
                  <a:latin typeface="Fira Code Retina" pitchFamily="49" charset="0"/>
                </a:rPr>
                <a:t>cwd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; </a:t>
              </a:r>
            </a:p>
            <a:p>
              <a:r>
                <a:rPr lang="it-IT" sz="1600" b="0">
                  <a:solidFill>
                    <a:srgbClr val="C678DD"/>
                  </a:solidFill>
                  <a:effectLst/>
                  <a:latin typeface="Fira Code Retina" pitchFamily="49" charset="0"/>
                </a:rPr>
                <a:t>  </a:t>
              </a:r>
              <a:r>
                <a:rPr lang="it-IT" sz="1600" b="0" err="1">
                  <a:solidFill>
                    <a:srgbClr val="C678DD"/>
                  </a:solidFill>
                  <a:effectLst/>
                  <a:latin typeface="Fira Code Retina" pitchFamily="49" charset="0"/>
                </a:rPr>
                <a:t>char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 </a:t>
              </a:r>
              <a:r>
                <a:rPr lang="it-IT" sz="1600" b="0">
                  <a:solidFill>
                    <a:srgbClr val="E5C07B"/>
                  </a:solidFill>
                  <a:effectLst/>
                  <a:latin typeface="Fira Code Retina" pitchFamily="49" charset="0"/>
                </a:rPr>
                <a:t>name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[</a:t>
              </a:r>
              <a:r>
                <a:rPr lang="it-IT" sz="1600" b="0">
                  <a:solidFill>
                    <a:srgbClr val="D19A66"/>
                  </a:solidFill>
                  <a:effectLst/>
                  <a:latin typeface="Fira Code Retina" pitchFamily="49" charset="0"/>
                </a:rPr>
                <a:t>16</a:t>
              </a:r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]; </a:t>
              </a:r>
            </a:p>
            <a:p>
              <a:r>
                <a:rPr lang="it-IT" sz="1600" b="0">
                  <a:solidFill>
                    <a:srgbClr val="ABB2BF"/>
                  </a:solidFill>
                  <a:effectLst/>
                  <a:latin typeface="Fira Code Retina" pitchFamily="49" charset="0"/>
                </a:rPr>
                <a:t>};</a:t>
              </a: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5B6DA1D2-4D0C-390D-C438-0C40A7392AA8}"/>
                </a:ext>
              </a:extLst>
            </p:cNvPr>
            <p:cNvGrpSpPr/>
            <p:nvPr/>
          </p:nvGrpSpPr>
          <p:grpSpPr>
            <a:xfrm>
              <a:off x="6510473" y="3474214"/>
              <a:ext cx="494494" cy="126000"/>
              <a:chOff x="5978210" y="1296694"/>
              <a:chExt cx="494494" cy="126000"/>
            </a:xfrm>
          </p:grpSpPr>
          <p:sp>
            <p:nvSpPr>
              <p:cNvPr id="7" name="Ovale 6">
                <a:extLst>
                  <a:ext uri="{FF2B5EF4-FFF2-40B4-BE49-F238E27FC236}">
                    <a16:creationId xmlns:a16="http://schemas.microsoft.com/office/drawing/2014/main" id="{88C85B81-017C-8599-D993-1A1F97454D78}"/>
                  </a:ext>
                </a:extLst>
              </p:cNvPr>
              <p:cNvSpPr/>
              <p:nvPr/>
            </p:nvSpPr>
            <p:spPr>
              <a:xfrm>
                <a:off x="5978210" y="1296694"/>
                <a:ext cx="126000" cy="126000"/>
              </a:xfrm>
              <a:prstGeom prst="ellipse">
                <a:avLst/>
              </a:prstGeom>
              <a:solidFill>
                <a:srgbClr val="FF5F56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D1A0965B-DC84-A769-0389-886A5DD7E3BF}"/>
                  </a:ext>
                </a:extLst>
              </p:cNvPr>
              <p:cNvSpPr/>
              <p:nvPr/>
            </p:nvSpPr>
            <p:spPr>
              <a:xfrm>
                <a:off x="6162457" y="1296694"/>
                <a:ext cx="126000" cy="126000"/>
              </a:xfrm>
              <a:prstGeom prst="ellipse">
                <a:avLst/>
              </a:prstGeom>
              <a:solidFill>
                <a:srgbClr val="FFBD2E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" name="Ovale 8">
                <a:extLst>
                  <a:ext uri="{FF2B5EF4-FFF2-40B4-BE49-F238E27FC236}">
                    <a16:creationId xmlns:a16="http://schemas.microsoft.com/office/drawing/2014/main" id="{E8338D6F-03F4-060C-4FF5-721E67FB1FF2}"/>
                  </a:ext>
                </a:extLst>
              </p:cNvPr>
              <p:cNvSpPr/>
              <p:nvPr/>
            </p:nvSpPr>
            <p:spPr>
              <a:xfrm>
                <a:off x="6346704" y="1296694"/>
                <a:ext cx="126000" cy="126000"/>
              </a:xfrm>
              <a:prstGeom prst="ellipse">
                <a:avLst/>
              </a:prstGeom>
              <a:solidFill>
                <a:srgbClr val="27C93F"/>
              </a:solidFill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15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f7b788-1840-4bda-8c83-9564c2117c0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157041C507DB47AA53811770C52C5D" ma:contentTypeVersion="7" ma:contentTypeDescription="Create a new document." ma:contentTypeScope="" ma:versionID="9a179815592391fb5c9249c20feb0b47">
  <xsd:schema xmlns:xsd="http://www.w3.org/2001/XMLSchema" xmlns:xs="http://www.w3.org/2001/XMLSchema" xmlns:p="http://schemas.microsoft.com/office/2006/metadata/properties" xmlns:ns3="e5cc3d7f-8d8c-4430-8164-02d3f03b73b2" xmlns:ns4="c8f7b788-1840-4bda-8c83-9564c2117c03" targetNamespace="http://schemas.microsoft.com/office/2006/metadata/properties" ma:root="true" ma:fieldsID="7e4ac365f8275f90938fa6d977c5c7c0" ns3:_="" ns4:_="">
    <xsd:import namespace="e5cc3d7f-8d8c-4430-8164-02d3f03b73b2"/>
    <xsd:import namespace="c8f7b788-1840-4bda-8c83-9564c2117c0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c3d7f-8d8c-4430-8164-02d3f03b73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7b788-1840-4bda-8c83-9564c2117c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F49888-BC49-47EE-9500-716664FE52A0}">
  <ds:schemaRefs>
    <ds:schemaRef ds:uri="e5cc3d7f-8d8c-4430-8164-02d3f03b73b2"/>
    <ds:schemaRef ds:uri="http://purl.org/dc/elements/1.1/"/>
    <ds:schemaRef ds:uri="c8f7b788-1840-4bda-8c83-9564c2117c03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9F755F4-6926-45A4-8F0B-5F8F0305C6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A6C2F7-039C-41EC-90D1-23A9F18315D8}">
  <ds:schemaRefs>
    <ds:schemaRef ds:uri="c8f7b788-1840-4bda-8c83-9564c2117c03"/>
    <ds:schemaRef ds:uri="e5cc3d7f-8d8c-4430-8164-02d3f03b73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3327</Words>
  <Application>Microsoft Macintosh PowerPoint</Application>
  <PresentationFormat>Widescreen</PresentationFormat>
  <Paragraphs>353</Paragraphs>
  <Slides>44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9" baseType="lpstr">
      <vt:lpstr>Arial</vt:lpstr>
      <vt:lpstr>Calibri</vt:lpstr>
      <vt:lpstr>Calibri Light</vt:lpstr>
      <vt:lpstr>DM Sans</vt:lpstr>
      <vt:lpstr>Fira Code</vt:lpstr>
      <vt:lpstr>Fira Code Medium</vt:lpstr>
      <vt:lpstr>Fira Code Retina</vt:lpstr>
      <vt:lpstr>FiraCode Nerd Font</vt:lpstr>
      <vt:lpstr>FiraCode Nerd Font Med</vt:lpstr>
      <vt:lpstr>Poppins</vt:lpstr>
      <vt:lpstr>Poppins ExtraLight</vt:lpstr>
      <vt:lpstr>Poppins Light</vt:lpstr>
      <vt:lpstr>Poppins Medium</vt:lpstr>
      <vt:lpstr>Poppins SemiBold</vt:lpstr>
      <vt:lpstr>Tema di Office</vt:lpstr>
      <vt:lpstr>Analisi del kernel xv6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 Futuro è Open</dc:title>
  <dc:creator>Lampis  Marco</dc:creator>
  <cp:lastModifiedBy>Lampis  Marco</cp:lastModifiedBy>
  <cp:revision>1</cp:revision>
  <dcterms:created xsi:type="dcterms:W3CDTF">2023-11-01T13:46:36Z</dcterms:created>
  <dcterms:modified xsi:type="dcterms:W3CDTF">2024-01-24T21:54:43Z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0x0101000E157041C507DB47AA53811770C52C5D</vt:lpwstr>
  </property>
</Properties>
</file>